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4" r:id="rId6"/>
  </p:sldMasterIdLst>
  <p:notesMasterIdLst>
    <p:notesMasterId r:id="rId95"/>
  </p:notesMasterIdLst>
  <p:sldIdLst>
    <p:sldId id="256" r:id="rId7"/>
    <p:sldId id="286" r:id="rId8"/>
    <p:sldId id="257" r:id="rId9"/>
    <p:sldId id="276" r:id="rId10"/>
    <p:sldId id="282" r:id="rId11"/>
    <p:sldId id="283" r:id="rId12"/>
    <p:sldId id="284" r:id="rId13"/>
    <p:sldId id="285" r:id="rId14"/>
    <p:sldId id="272" r:id="rId15"/>
    <p:sldId id="423" r:id="rId16"/>
    <p:sldId id="424" r:id="rId17"/>
    <p:sldId id="425" r:id="rId18"/>
    <p:sldId id="426" r:id="rId19"/>
    <p:sldId id="429" r:id="rId20"/>
    <p:sldId id="427" r:id="rId21"/>
    <p:sldId id="428" r:id="rId22"/>
    <p:sldId id="281" r:id="rId23"/>
    <p:sldId id="271" r:id="rId24"/>
    <p:sldId id="287"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4" r:id="rId38"/>
    <p:sldId id="395" r:id="rId39"/>
    <p:sldId id="267" r:id="rId40"/>
    <p:sldId id="268" r:id="rId41"/>
    <p:sldId id="275" r:id="rId42"/>
    <p:sldId id="396" r:id="rId43"/>
    <p:sldId id="260" r:id="rId44"/>
    <p:sldId id="397" r:id="rId45"/>
    <p:sldId id="274" r:id="rId46"/>
    <p:sldId id="279" r:id="rId47"/>
    <p:sldId id="280" r:id="rId48"/>
    <p:sldId id="278" r:id="rId49"/>
    <p:sldId id="398" r:id="rId50"/>
    <p:sldId id="399" r:id="rId51"/>
    <p:sldId id="261" r:id="rId52"/>
    <p:sldId id="259" r:id="rId53"/>
    <p:sldId id="400" r:id="rId54"/>
    <p:sldId id="262" r:id="rId55"/>
    <p:sldId id="270" r:id="rId56"/>
    <p:sldId id="401" r:id="rId57"/>
    <p:sldId id="402" r:id="rId58"/>
    <p:sldId id="403" r:id="rId59"/>
    <p:sldId id="404" r:id="rId60"/>
    <p:sldId id="405" r:id="rId61"/>
    <p:sldId id="406" r:id="rId62"/>
    <p:sldId id="407" r:id="rId63"/>
    <p:sldId id="277" r:id="rId64"/>
    <p:sldId id="408" r:id="rId65"/>
    <p:sldId id="409" r:id="rId66"/>
    <p:sldId id="410" r:id="rId67"/>
    <p:sldId id="411" r:id="rId68"/>
    <p:sldId id="412" r:id="rId69"/>
    <p:sldId id="413" r:id="rId70"/>
    <p:sldId id="288" r:id="rId71"/>
    <p:sldId id="289" r:id="rId72"/>
    <p:sldId id="290" r:id="rId73"/>
    <p:sldId id="291" r:id="rId74"/>
    <p:sldId id="292" r:id="rId75"/>
    <p:sldId id="414" r:id="rId76"/>
    <p:sldId id="415" r:id="rId77"/>
    <p:sldId id="416" r:id="rId78"/>
    <p:sldId id="417" r:id="rId79"/>
    <p:sldId id="418" r:id="rId80"/>
    <p:sldId id="419" r:id="rId81"/>
    <p:sldId id="420" r:id="rId82"/>
    <p:sldId id="421" r:id="rId83"/>
    <p:sldId id="422" r:id="rId84"/>
    <p:sldId id="295" r:id="rId85"/>
    <p:sldId id="299" r:id="rId86"/>
    <p:sldId id="300" r:id="rId87"/>
    <p:sldId id="301" r:id="rId88"/>
    <p:sldId id="302" r:id="rId89"/>
    <p:sldId id="303" r:id="rId90"/>
    <p:sldId id="304" r:id="rId91"/>
    <p:sldId id="305" r:id="rId92"/>
    <p:sldId id="306" r:id="rId93"/>
    <p:sldId id="307" r:id="rId9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4F81BD"/>
    <a:srgbClr val="333399"/>
    <a:srgbClr val="FFFFCC"/>
    <a:srgbClr val="A2925F"/>
    <a:srgbClr val="008000"/>
    <a:srgbClr val="006666"/>
    <a:srgbClr val="333300"/>
    <a:srgbClr val="EAEAEA"/>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E994F-0DD3-47EB-948F-1C1F5BCE4E0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IE"/>
        </a:p>
      </dgm:t>
    </dgm:pt>
    <dgm:pt modelId="{1F1C2BFC-A89B-4325-892E-8384ABAFDB44}" type="pres">
      <dgm:prSet presAssocID="{607E994F-0DD3-47EB-948F-1C1F5BCE4E04}" presName="linearFlow" presStyleCnt="0">
        <dgm:presLayoutVars>
          <dgm:dir/>
          <dgm:resizeHandles val="exact"/>
        </dgm:presLayoutVars>
      </dgm:prSet>
      <dgm:spPr/>
    </dgm:pt>
  </dgm:ptLst>
  <dgm:cxnLst>
    <dgm:cxn modelId="{307267A0-6BA4-401C-A71C-7E478ACF8C30}" type="presOf" srcId="{607E994F-0DD3-47EB-948F-1C1F5BCE4E04}" destId="{1F1C2BFC-A89B-4325-892E-8384ABAFDB44}" srcOrd="0"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4BD3BA5-8705-4561-BEF2-7EE33077DF56}" type="datetimeFigureOut">
              <a:rPr lang="en-IE" smtClean="0"/>
              <a:t>29/03/2023</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63FD993-C1D8-429E-853C-F37E2591DD8D}" type="slidenum">
              <a:rPr lang="en-IE" smtClean="0"/>
              <a:t>‹#›</a:t>
            </a:fld>
            <a:endParaRPr lang="en-IE"/>
          </a:p>
        </p:txBody>
      </p:sp>
    </p:spTree>
    <p:extLst>
      <p:ext uri="{BB962C8B-B14F-4D97-AF65-F5344CB8AC3E}">
        <p14:creationId xmlns:p14="http://schemas.microsoft.com/office/powerpoint/2010/main" val="348185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63FD993-C1D8-429E-853C-F37E2591DD8D}" type="slidenum">
              <a:rPr lang="en-IE" smtClean="0"/>
              <a:t>3</a:t>
            </a:fld>
            <a:endParaRPr lang="en-IE"/>
          </a:p>
        </p:txBody>
      </p:sp>
    </p:spTree>
    <p:extLst>
      <p:ext uri="{BB962C8B-B14F-4D97-AF65-F5344CB8AC3E}">
        <p14:creationId xmlns:p14="http://schemas.microsoft.com/office/powerpoint/2010/main" val="295492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02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19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408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66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12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53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42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D6B17-BEC9-3E5C-D9B1-5D3A0E041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138A1-83D5-9B94-46FB-86045B95EA5D}"/>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AEDB8839-474A-5C77-B034-F7D83AC4238C}"/>
              </a:ext>
            </a:extLst>
          </p:cNvPr>
          <p:cNvSpPr txBox="1"/>
          <p:nvPr/>
        </p:nvSpPr>
        <p:spPr>
          <a:xfrm>
            <a:off x="3884608" y="9446675"/>
            <a:ext cx="2971800" cy="499015"/>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A565237-F82B-4A03-9AA5-134AF54DC9C5}" type="slidenum">
              <a:rPr kumimoji="0" lang="en-IE"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60</a:t>
            </a:fld>
            <a:endParaRPr kumimoji="0" lang="en-IE"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79F912-6E16-4847-A885-E1AA95B394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30723" name="Rectangle 3">
            <a:extLst>
              <a:ext uri="{FF2B5EF4-FFF2-40B4-BE49-F238E27FC236}">
                <a16:creationId xmlns:a16="http://schemas.microsoft.com/office/drawing/2014/main" id="{547DD09B-0436-4DB5-9C5F-5CCA9609B272}"/>
              </a:ext>
            </a:extLst>
          </p:cNvPr>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518F9FC-3C3C-4A64-8BB5-E079273F11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40963" name="Rectangle 3">
            <a:extLst>
              <a:ext uri="{FF2B5EF4-FFF2-40B4-BE49-F238E27FC236}">
                <a16:creationId xmlns:a16="http://schemas.microsoft.com/office/drawing/2014/main" id="{AB2A40DD-479F-4CB4-8E6F-B87025406EB2}"/>
              </a:ext>
            </a:extLst>
          </p:cNvPr>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63FD993-C1D8-429E-853C-F37E2591DD8D}" type="slidenum">
              <a:rPr lang="en-IE" smtClean="0"/>
              <a:t>4</a:t>
            </a:fld>
            <a:endParaRPr lang="en-IE"/>
          </a:p>
        </p:txBody>
      </p:sp>
    </p:spTree>
    <p:extLst>
      <p:ext uri="{BB962C8B-B14F-4D97-AF65-F5344CB8AC3E}">
        <p14:creationId xmlns:p14="http://schemas.microsoft.com/office/powerpoint/2010/main" val="208674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63FD993-C1D8-429E-853C-F37E2591DD8D}" type="slidenum">
              <a:rPr lang="en-IE" smtClean="0"/>
              <a:t>9</a:t>
            </a:fld>
            <a:endParaRPr lang="en-IE"/>
          </a:p>
        </p:txBody>
      </p:sp>
    </p:spTree>
    <p:extLst>
      <p:ext uri="{BB962C8B-B14F-4D97-AF65-F5344CB8AC3E}">
        <p14:creationId xmlns:p14="http://schemas.microsoft.com/office/powerpoint/2010/main" val="173792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63FD993-C1D8-429E-853C-F37E2591DD8D}" type="slidenum">
              <a:rPr lang="en-IE" smtClean="0"/>
              <a:t>17</a:t>
            </a:fld>
            <a:endParaRPr lang="en-IE"/>
          </a:p>
        </p:txBody>
      </p:sp>
    </p:spTree>
    <p:extLst>
      <p:ext uri="{BB962C8B-B14F-4D97-AF65-F5344CB8AC3E}">
        <p14:creationId xmlns:p14="http://schemas.microsoft.com/office/powerpoint/2010/main" val="34105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42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92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06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528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FD993-C1D8-429E-853C-F37E2591DD8D}"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13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425726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165944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363372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5A3B-1D5C-4A3A-EEFE-7B8372AC843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E760C6EE-A33D-DB27-5517-B4D7A9E89A0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6789866-9245-A99A-30EE-2810CDE98D6F}"/>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5" name="Footer Placeholder 4">
            <a:extLst>
              <a:ext uri="{FF2B5EF4-FFF2-40B4-BE49-F238E27FC236}">
                <a16:creationId xmlns:a16="http://schemas.microsoft.com/office/drawing/2014/main" id="{93D40795-2B6D-EEB8-C921-D2138409D13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F803F8C-5E14-BD9F-52B9-582F5F32039D}"/>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246426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0B47-2A6B-01E4-84A9-EC309108E69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BDD98E2-6369-3F73-CF0D-AE1E9AD0DC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7C74ADB-1D51-0DA6-0EA4-53B407F3AA09}"/>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5" name="Footer Placeholder 4">
            <a:extLst>
              <a:ext uri="{FF2B5EF4-FFF2-40B4-BE49-F238E27FC236}">
                <a16:creationId xmlns:a16="http://schemas.microsoft.com/office/drawing/2014/main" id="{307E873A-7615-4426-6307-57340186B4A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AE4F38C-6A41-EAB9-A048-99CB170D2A09}"/>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3114382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B028-1315-C4D7-5729-2D7E5131510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5369929-28F6-2E02-D038-9E1EF14FF26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330406-2576-D711-9001-108B852888B9}"/>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5" name="Footer Placeholder 4">
            <a:extLst>
              <a:ext uri="{FF2B5EF4-FFF2-40B4-BE49-F238E27FC236}">
                <a16:creationId xmlns:a16="http://schemas.microsoft.com/office/drawing/2014/main" id="{35EDF693-552D-BFDB-90A4-03F894946F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586846-55FA-B3C5-D440-8E6B281ECAB5}"/>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3646416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DA3C-C6FF-4133-D531-20FCBF9DAE8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0FEE909-3ABD-05F7-F209-00FFD4150D8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45DDA0D-5FA1-F808-41E8-134B5463003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E012DED-14F7-C221-07F7-2EE410EBB2FF}"/>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6" name="Footer Placeholder 5">
            <a:extLst>
              <a:ext uri="{FF2B5EF4-FFF2-40B4-BE49-F238E27FC236}">
                <a16:creationId xmlns:a16="http://schemas.microsoft.com/office/drawing/2014/main" id="{3E60D208-B58F-1666-FB2E-C63B96348AB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12D681E-9B85-7B06-B756-77B97D55F01B}"/>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1825862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EB72-2BD9-F57A-E565-B3925C49C0B4}"/>
              </a:ext>
            </a:extLst>
          </p:cNvPr>
          <p:cNvSpPr>
            <a:spLocks noGrp="1"/>
          </p:cNvSpPr>
          <p:nvPr>
            <p:ph type="title"/>
          </p:nvPr>
        </p:nvSpPr>
        <p:spPr>
          <a:xfrm>
            <a:off x="629841" y="365126"/>
            <a:ext cx="78867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E0C8324-B335-295F-4D14-22D550415D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33D7557-92B2-BE40-32F5-B2364F4EF25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20BF250-1B9D-EFB4-6987-E56023D7098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92482E8-5BAB-1392-4AEF-489925BC2D5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6CAB882-BA30-8823-D399-D0F765777FC0}"/>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8" name="Footer Placeholder 7">
            <a:extLst>
              <a:ext uri="{FF2B5EF4-FFF2-40B4-BE49-F238E27FC236}">
                <a16:creationId xmlns:a16="http://schemas.microsoft.com/office/drawing/2014/main" id="{231A144A-A7F0-9648-4AFB-FA975E57A2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0D5185D-9D80-C9A3-F5CA-0F36B764C19E}"/>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356975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3ED99-AB35-24BC-844A-216FB7C66F0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E7010E5-8C8D-FCF3-2672-27B539CCB71E}"/>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4" name="Footer Placeholder 3">
            <a:extLst>
              <a:ext uri="{FF2B5EF4-FFF2-40B4-BE49-F238E27FC236}">
                <a16:creationId xmlns:a16="http://schemas.microsoft.com/office/drawing/2014/main" id="{AE3A54CD-781A-1560-DC7B-ED56B27F0B4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8B89BF7-DBEB-9BBB-BDCB-9A9B1A0BB2D7}"/>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4036543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6E63A-7E97-1A17-E490-09E74EC36B80}"/>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3" name="Footer Placeholder 2">
            <a:extLst>
              <a:ext uri="{FF2B5EF4-FFF2-40B4-BE49-F238E27FC236}">
                <a16:creationId xmlns:a16="http://schemas.microsoft.com/office/drawing/2014/main" id="{E6F5EF40-B5CC-F88C-E2E5-C7C7252D9C8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8296AD0-57EC-8FDA-B189-F299BC0E8594}"/>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390389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ED85-7E82-C396-8A52-5D5FEF78B2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7DEAB7B-0058-8F09-04AD-B8CFFCBF897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6815AC9-E1AC-49E8-7B98-025B1BB9782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E59F7E-3CED-1F2E-50E9-C035040A3CB2}"/>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6" name="Footer Placeholder 5">
            <a:extLst>
              <a:ext uri="{FF2B5EF4-FFF2-40B4-BE49-F238E27FC236}">
                <a16:creationId xmlns:a16="http://schemas.microsoft.com/office/drawing/2014/main" id="{519C2BA5-95B1-A2BA-2508-1390A3F9644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59D8784-8926-C2E6-A832-363981C6F7A3}"/>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371887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598186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EC01-B15B-6721-0CC4-4325FC48C2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645A653-0EEC-E577-22ED-865F82807B7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FAF1072E-7D86-F4F1-0086-20425C336B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C3073C-8AB6-9B99-8D42-584372C023CE}"/>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6" name="Footer Placeholder 5">
            <a:extLst>
              <a:ext uri="{FF2B5EF4-FFF2-40B4-BE49-F238E27FC236}">
                <a16:creationId xmlns:a16="http://schemas.microsoft.com/office/drawing/2014/main" id="{30C9A68D-CBCE-403B-A3B0-AE4A7E440AE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5196C4E-0251-7DBC-FF43-1DD590EF44F1}"/>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103641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113D-3200-4B0D-90AD-9D359D46F67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E22E1CD-80F3-35EE-6CBB-CC41A4D7C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4AB84C5-B6CF-1B19-58F4-374D4350C4C7}"/>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5" name="Footer Placeholder 4">
            <a:extLst>
              <a:ext uri="{FF2B5EF4-FFF2-40B4-BE49-F238E27FC236}">
                <a16:creationId xmlns:a16="http://schemas.microsoft.com/office/drawing/2014/main" id="{C5ADA2E6-99A9-10E1-12C8-258DE771445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100B7AB-0286-B77A-53D1-F8C82ED95558}"/>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289424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AE896-7749-0C52-DF3A-E77BC99E2B3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B538159-761A-C960-15E0-3A7A59D7853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37A86B9-72FE-E879-DCC3-2C4C1AC169C9}"/>
              </a:ext>
            </a:extLst>
          </p:cNvPr>
          <p:cNvSpPr>
            <a:spLocks noGrp="1"/>
          </p:cNvSpPr>
          <p:nvPr>
            <p:ph type="dt" sz="half" idx="10"/>
          </p:nvPr>
        </p:nvSpPr>
        <p:spPr/>
        <p:txBody>
          <a:bodyPr/>
          <a:lstStyle/>
          <a:p>
            <a:fld id="{986DAF02-EABD-449C-91A9-C7D5BF9614D4}" type="datetimeFigureOut">
              <a:rPr lang="en-IE" smtClean="0"/>
              <a:t>29/03/2023</a:t>
            </a:fld>
            <a:endParaRPr lang="en-IE"/>
          </a:p>
        </p:txBody>
      </p:sp>
      <p:sp>
        <p:nvSpPr>
          <p:cNvPr id="5" name="Footer Placeholder 4">
            <a:extLst>
              <a:ext uri="{FF2B5EF4-FFF2-40B4-BE49-F238E27FC236}">
                <a16:creationId xmlns:a16="http://schemas.microsoft.com/office/drawing/2014/main" id="{B3ACD0AB-0F2C-83D5-0558-6C79B46023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EE7B9D0-6583-8265-E400-EEC89246E12B}"/>
              </a:ext>
            </a:extLst>
          </p:cNvPr>
          <p:cNvSpPr>
            <a:spLocks noGrp="1"/>
          </p:cNvSpPr>
          <p:nvPr>
            <p:ph type="sldNum" sz="quarter" idx="12"/>
          </p:nvPr>
        </p:nvSpPr>
        <p:spPr/>
        <p:txBody>
          <a:bodyPr/>
          <a:lstStyle/>
          <a:p>
            <a:fld id="{5452515C-0D3A-445F-9EA3-E16F8B38C2F4}" type="slidenum">
              <a:rPr lang="en-IE" smtClean="0"/>
              <a:t>‹#›</a:t>
            </a:fld>
            <a:endParaRPr lang="en-IE"/>
          </a:p>
        </p:txBody>
      </p:sp>
    </p:spTree>
    <p:extLst>
      <p:ext uri="{BB962C8B-B14F-4D97-AF65-F5344CB8AC3E}">
        <p14:creationId xmlns:p14="http://schemas.microsoft.com/office/powerpoint/2010/main" val="2841775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1015396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4057247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4078424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EC044E50-43D4-4406-B6B2-628638C09474}" type="datetimeFigureOut">
              <a:rPr lang="en-IE" smtClean="0"/>
              <a:t>29/03/2023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1024793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EC044E50-43D4-4406-B6B2-628638C09474}" type="datetimeFigureOut">
              <a:rPr lang="en-IE" smtClean="0"/>
              <a:t>29/03/2023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307706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EC044E50-43D4-4406-B6B2-628638C09474}" type="datetimeFigureOut">
              <a:rPr lang="en-IE" smtClean="0"/>
              <a:t>29/03/2023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1905643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44E50-43D4-4406-B6B2-628638C09474}" type="datetimeFigureOut">
              <a:rPr lang="en-IE" smtClean="0"/>
              <a:t>29/03/2023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360785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2728332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44E50-43D4-4406-B6B2-628638C09474}" type="datetimeFigureOut">
              <a:rPr lang="en-IE" smtClean="0"/>
              <a:t>29/03/2023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1603726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44E50-43D4-4406-B6B2-628638C09474}" type="datetimeFigureOut">
              <a:rPr lang="en-IE" smtClean="0"/>
              <a:t>29/03/2023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404816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170387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C044E50-43D4-4406-B6B2-628638C09474}" type="datetimeFigureOut">
              <a:rPr lang="en-IE" smtClean="0"/>
              <a:t>29/03/2023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1926356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E0DE56A-70E1-4F89-24AA-E996C3536A60}"/>
              </a:ext>
            </a:extLst>
          </p:cNvPr>
          <p:cNvSpPr/>
          <p:nvPr/>
        </p:nvSpPr>
        <p:spPr>
          <a:xfrm>
            <a:off x="2380" y="6400800"/>
            <a:ext cx="9141617" cy="457200"/>
          </a:xfrm>
          <a:prstGeom prst="rect">
            <a:avLst/>
          </a:prstGeom>
          <a:solidFill>
            <a:srgbClr val="63A537"/>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258549CD-7816-4F41-64BE-FC893390C9B3}"/>
              </a:ext>
            </a:extLst>
          </p:cNvPr>
          <p:cNvSpPr/>
          <p:nvPr/>
        </p:nvSpPr>
        <p:spPr>
          <a:xfrm>
            <a:off x="14" y="6334313"/>
            <a:ext cx="9141617" cy="64008"/>
          </a:xfrm>
          <a:prstGeom prst="rect">
            <a:avLst/>
          </a:prstGeom>
          <a:solidFill>
            <a:srgbClr val="99CB38"/>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165341D3-AA9F-5C65-778A-65D6C667F465}"/>
              </a:ext>
            </a:extLst>
          </p:cNvPr>
          <p:cNvSpPr txBox="1">
            <a:spLocks noGrp="1"/>
          </p:cNvSpPr>
          <p:nvPr>
            <p:ph type="ctrTitle"/>
          </p:nvPr>
        </p:nvSpPr>
        <p:spPr>
          <a:xfrm>
            <a:off x="822960" y="758952"/>
            <a:ext cx="7543800" cy="3566160"/>
          </a:xfrm>
        </p:spPr>
        <p:txBody>
          <a:bodyPr/>
          <a:lstStyle>
            <a:lvl1pPr>
              <a:defRPr sz="6000">
                <a:solidFill>
                  <a:srgbClr val="262626"/>
                </a:solidFill>
              </a:defRPr>
            </a:lvl1pPr>
          </a:lstStyle>
          <a:p>
            <a:pPr lvl="0"/>
            <a:r>
              <a:rPr lang="en-US"/>
              <a:t>Click to edit Master title style</a:t>
            </a:r>
          </a:p>
        </p:txBody>
      </p:sp>
      <p:sp>
        <p:nvSpPr>
          <p:cNvPr id="5" name="Subtitle 2">
            <a:extLst>
              <a:ext uri="{FF2B5EF4-FFF2-40B4-BE49-F238E27FC236}">
                <a16:creationId xmlns:a16="http://schemas.microsoft.com/office/drawing/2014/main" id="{8300C3B6-40B3-C576-6D49-2953F2866264}"/>
              </a:ext>
            </a:extLst>
          </p:cNvPr>
          <p:cNvSpPr txBox="1">
            <a:spLocks noGrp="1"/>
          </p:cNvSpPr>
          <p:nvPr>
            <p:ph type="subTitle" idx="1"/>
          </p:nvPr>
        </p:nvSpPr>
        <p:spPr>
          <a:xfrm>
            <a:off x="825038" y="4455624"/>
            <a:ext cx="7543800" cy="1143000"/>
          </a:xfrm>
        </p:spPr>
        <p:txBody>
          <a:bodyPr lIns="91440" rIns="91440"/>
          <a:lstStyle>
            <a:lvl1pPr marL="0" indent="0">
              <a:buNone/>
              <a:defRPr sz="1800" cap="all" spc="150">
                <a:solidFill>
                  <a:srgbClr val="455F51"/>
                </a:solidFill>
                <a:latin typeface="Calibri Light"/>
              </a:defRPr>
            </a:lvl1pPr>
          </a:lstStyle>
          <a:p>
            <a:pPr lvl="0"/>
            <a:r>
              <a:rPr lang="en-US"/>
              <a:t>Click to edit Master subtitle style</a:t>
            </a:r>
          </a:p>
        </p:txBody>
      </p:sp>
      <p:sp>
        <p:nvSpPr>
          <p:cNvPr id="6" name="Date Placeholder 3">
            <a:extLst>
              <a:ext uri="{FF2B5EF4-FFF2-40B4-BE49-F238E27FC236}">
                <a16:creationId xmlns:a16="http://schemas.microsoft.com/office/drawing/2014/main" id="{07A8E568-247F-D9AE-C274-C006D3D79598}"/>
              </a:ext>
            </a:extLst>
          </p:cNvPr>
          <p:cNvSpPr txBox="1">
            <a:spLocks noGrp="1"/>
          </p:cNvSpPr>
          <p:nvPr>
            <p:ph type="dt" sz="half" idx="7"/>
          </p:nvPr>
        </p:nvSpPr>
        <p:spPr/>
        <p:txBody>
          <a:bodyPr/>
          <a:lstStyle>
            <a:lvl1pPr>
              <a:defRPr/>
            </a:lvl1pPr>
          </a:lstStyle>
          <a:p>
            <a:pPr lvl="0"/>
            <a:fld id="{0DB1CCBA-7DEF-43F0-953D-059B600F30B9}" type="datetime1">
              <a:rPr lang="en-IE"/>
              <a:pPr lvl="0"/>
              <a:t>29/03/2023</a:t>
            </a:fld>
            <a:endParaRPr lang="en-IE"/>
          </a:p>
        </p:txBody>
      </p:sp>
      <p:sp>
        <p:nvSpPr>
          <p:cNvPr id="7" name="Footer Placeholder 4">
            <a:extLst>
              <a:ext uri="{FF2B5EF4-FFF2-40B4-BE49-F238E27FC236}">
                <a16:creationId xmlns:a16="http://schemas.microsoft.com/office/drawing/2014/main" id="{362897A3-299C-5DD0-F85E-E08F78F551AF}"/>
              </a:ext>
            </a:extLst>
          </p:cNvPr>
          <p:cNvSpPr txBox="1">
            <a:spLocks noGrp="1"/>
          </p:cNvSpPr>
          <p:nvPr>
            <p:ph type="ftr" sz="quarter" idx="9"/>
          </p:nvPr>
        </p:nvSpPr>
        <p:spPr/>
        <p:txBody>
          <a:bodyPr/>
          <a:lstStyle>
            <a:lvl1pPr>
              <a:defRPr/>
            </a:lvl1pPr>
          </a:lstStyle>
          <a:p>
            <a:pPr lvl="0"/>
            <a:endParaRPr lang="en-IE"/>
          </a:p>
        </p:txBody>
      </p:sp>
      <p:sp>
        <p:nvSpPr>
          <p:cNvPr id="8" name="Slide Number Placeholder 5">
            <a:extLst>
              <a:ext uri="{FF2B5EF4-FFF2-40B4-BE49-F238E27FC236}">
                <a16:creationId xmlns:a16="http://schemas.microsoft.com/office/drawing/2014/main" id="{51D70AB9-6F16-AF5C-83BC-B5257A10D7C2}"/>
              </a:ext>
            </a:extLst>
          </p:cNvPr>
          <p:cNvSpPr txBox="1">
            <a:spLocks noGrp="1"/>
          </p:cNvSpPr>
          <p:nvPr>
            <p:ph type="sldNum" sz="quarter" idx="8"/>
          </p:nvPr>
        </p:nvSpPr>
        <p:spPr/>
        <p:txBody>
          <a:bodyPr/>
          <a:lstStyle>
            <a:lvl1pPr>
              <a:defRPr/>
            </a:lvl1pPr>
          </a:lstStyle>
          <a:p>
            <a:pPr lvl="0"/>
            <a:fld id="{79BF2059-8A5F-4C12-8092-1EE10D93C3D0}" type="slidenum">
              <a:t>‹#›</a:t>
            </a:fld>
            <a:endParaRPr lang="en-IE"/>
          </a:p>
        </p:txBody>
      </p:sp>
      <p:cxnSp>
        <p:nvCxnSpPr>
          <p:cNvPr id="9" name="Straight Connector 8">
            <a:extLst>
              <a:ext uri="{FF2B5EF4-FFF2-40B4-BE49-F238E27FC236}">
                <a16:creationId xmlns:a16="http://schemas.microsoft.com/office/drawing/2014/main" id="{520E5F84-BC2B-C488-77F4-72823D0B66E3}"/>
              </a:ext>
            </a:extLst>
          </p:cNvPr>
          <p:cNvCxnSpPr/>
          <p:nvPr/>
        </p:nvCxnSpPr>
        <p:spPr>
          <a:xfrm>
            <a:off x="905743" y="4343400"/>
            <a:ext cx="740664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2191594430"/>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0831-F257-4563-19B6-6E77DB63175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F10E02B-735D-0D2F-3E37-C39CC9272DB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F1887-850B-B86F-F717-879FF79783FB}"/>
              </a:ext>
            </a:extLst>
          </p:cNvPr>
          <p:cNvSpPr txBox="1">
            <a:spLocks noGrp="1"/>
          </p:cNvSpPr>
          <p:nvPr>
            <p:ph type="dt" sz="half" idx="7"/>
          </p:nvPr>
        </p:nvSpPr>
        <p:spPr/>
        <p:txBody>
          <a:bodyPr/>
          <a:lstStyle>
            <a:lvl1pPr>
              <a:defRPr/>
            </a:lvl1pPr>
          </a:lstStyle>
          <a:p>
            <a:pPr lvl="0"/>
            <a:fld id="{D4F9DEEF-8A74-4C49-922E-50EE0B12A278}" type="datetime1">
              <a:rPr lang="en-IE"/>
              <a:pPr lvl="0"/>
              <a:t>29/03/2023</a:t>
            </a:fld>
            <a:endParaRPr lang="en-IE"/>
          </a:p>
        </p:txBody>
      </p:sp>
      <p:sp>
        <p:nvSpPr>
          <p:cNvPr id="5" name="Footer Placeholder 4">
            <a:extLst>
              <a:ext uri="{FF2B5EF4-FFF2-40B4-BE49-F238E27FC236}">
                <a16:creationId xmlns:a16="http://schemas.microsoft.com/office/drawing/2014/main" id="{9CB78250-076C-A37E-D428-2B5DBABBE34D}"/>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A50B74C4-8AA2-35D2-BD17-D6608975F221}"/>
              </a:ext>
            </a:extLst>
          </p:cNvPr>
          <p:cNvSpPr txBox="1">
            <a:spLocks noGrp="1"/>
          </p:cNvSpPr>
          <p:nvPr>
            <p:ph type="sldNum" sz="quarter" idx="8"/>
          </p:nvPr>
        </p:nvSpPr>
        <p:spPr/>
        <p:txBody>
          <a:bodyPr/>
          <a:lstStyle>
            <a:lvl1pPr>
              <a:defRPr/>
            </a:lvl1pPr>
          </a:lstStyle>
          <a:p>
            <a:pPr lvl="0"/>
            <a:fld id="{363174EA-E956-43AC-B535-6470C0143915}" type="slidenum">
              <a:t>‹#›</a:t>
            </a:fld>
            <a:endParaRPr lang="en-IE"/>
          </a:p>
        </p:txBody>
      </p:sp>
    </p:spTree>
    <p:extLst>
      <p:ext uri="{BB962C8B-B14F-4D97-AF65-F5344CB8AC3E}">
        <p14:creationId xmlns:p14="http://schemas.microsoft.com/office/powerpoint/2010/main" val="414495716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E4C0602-7ED1-65ED-9CE1-6F8A11099462}"/>
              </a:ext>
            </a:extLst>
          </p:cNvPr>
          <p:cNvSpPr/>
          <p:nvPr/>
        </p:nvSpPr>
        <p:spPr>
          <a:xfrm>
            <a:off x="2380" y="6400800"/>
            <a:ext cx="9141617" cy="457200"/>
          </a:xfrm>
          <a:prstGeom prst="rect">
            <a:avLst/>
          </a:prstGeom>
          <a:solidFill>
            <a:srgbClr val="63A537"/>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6CB2C26C-D8A8-1BD1-2524-2A7E515A5977}"/>
              </a:ext>
            </a:extLst>
          </p:cNvPr>
          <p:cNvSpPr/>
          <p:nvPr/>
        </p:nvSpPr>
        <p:spPr>
          <a:xfrm>
            <a:off x="14" y="6334313"/>
            <a:ext cx="9141617" cy="64008"/>
          </a:xfrm>
          <a:prstGeom prst="rect">
            <a:avLst/>
          </a:prstGeom>
          <a:solidFill>
            <a:srgbClr val="99CB38"/>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B9454C7A-CCE7-198E-676B-C1ADE310DE20}"/>
              </a:ext>
            </a:extLst>
          </p:cNvPr>
          <p:cNvSpPr txBox="1">
            <a:spLocks noGrp="1"/>
          </p:cNvSpPr>
          <p:nvPr>
            <p:ph type="title"/>
          </p:nvPr>
        </p:nvSpPr>
        <p:spPr>
          <a:xfrm>
            <a:off x="822960" y="758952"/>
            <a:ext cx="7543800" cy="3566160"/>
          </a:xfrm>
        </p:spPr>
        <p:txBody>
          <a:bodyPr/>
          <a:lstStyle>
            <a:lvl1pPr>
              <a:defRPr sz="6000">
                <a:solidFill>
                  <a:srgbClr val="262626"/>
                </a:solidFill>
              </a:defRPr>
            </a:lvl1pPr>
          </a:lstStyle>
          <a:p>
            <a:pPr lvl="0"/>
            <a:r>
              <a:rPr lang="en-US"/>
              <a:t>Click to edit Master title style</a:t>
            </a:r>
          </a:p>
        </p:txBody>
      </p:sp>
      <p:sp>
        <p:nvSpPr>
          <p:cNvPr id="5" name="Text Placeholder 2">
            <a:extLst>
              <a:ext uri="{FF2B5EF4-FFF2-40B4-BE49-F238E27FC236}">
                <a16:creationId xmlns:a16="http://schemas.microsoft.com/office/drawing/2014/main" id="{1799C877-FD46-BD5B-2961-5A216C3ACEA6}"/>
              </a:ext>
            </a:extLst>
          </p:cNvPr>
          <p:cNvSpPr txBox="1">
            <a:spLocks noGrp="1"/>
          </p:cNvSpPr>
          <p:nvPr>
            <p:ph type="body" idx="1"/>
          </p:nvPr>
        </p:nvSpPr>
        <p:spPr>
          <a:xfrm>
            <a:off x="822960" y="4453128"/>
            <a:ext cx="7543800" cy="1143000"/>
          </a:xfrm>
        </p:spPr>
        <p:txBody>
          <a:bodyPr lIns="91440" rIns="91440"/>
          <a:lstStyle>
            <a:lvl1pPr marL="0" indent="0">
              <a:buNone/>
              <a:defRPr sz="1800" cap="all" spc="150">
                <a:solidFill>
                  <a:srgbClr val="455F51"/>
                </a:solidFill>
                <a:latin typeface="Calibri Light"/>
              </a:defRPr>
            </a:lvl1pPr>
          </a:lstStyle>
          <a:p>
            <a:pPr lvl="0"/>
            <a:r>
              <a:rPr lang="en-US"/>
              <a:t>Click to edit Master text styles</a:t>
            </a:r>
          </a:p>
        </p:txBody>
      </p:sp>
      <p:sp>
        <p:nvSpPr>
          <p:cNvPr id="6" name="Date Placeholder 3">
            <a:extLst>
              <a:ext uri="{FF2B5EF4-FFF2-40B4-BE49-F238E27FC236}">
                <a16:creationId xmlns:a16="http://schemas.microsoft.com/office/drawing/2014/main" id="{BD2D9BAC-6635-4C8B-0DEA-AD6D6851B958}"/>
              </a:ext>
            </a:extLst>
          </p:cNvPr>
          <p:cNvSpPr txBox="1">
            <a:spLocks noGrp="1"/>
          </p:cNvSpPr>
          <p:nvPr>
            <p:ph type="dt" sz="half" idx="7"/>
          </p:nvPr>
        </p:nvSpPr>
        <p:spPr/>
        <p:txBody>
          <a:bodyPr/>
          <a:lstStyle>
            <a:lvl1pPr>
              <a:defRPr/>
            </a:lvl1pPr>
          </a:lstStyle>
          <a:p>
            <a:pPr lvl="0"/>
            <a:fld id="{DEFE739B-ACF0-4B0B-9D9A-DBDCF7F20703}" type="datetime1">
              <a:rPr lang="en-IE"/>
              <a:pPr lvl="0"/>
              <a:t>29/03/2023</a:t>
            </a:fld>
            <a:endParaRPr lang="en-IE"/>
          </a:p>
        </p:txBody>
      </p:sp>
      <p:sp>
        <p:nvSpPr>
          <p:cNvPr id="7" name="Footer Placeholder 4">
            <a:extLst>
              <a:ext uri="{FF2B5EF4-FFF2-40B4-BE49-F238E27FC236}">
                <a16:creationId xmlns:a16="http://schemas.microsoft.com/office/drawing/2014/main" id="{74BD36EB-4F67-738D-DB1A-29CA1C2DE6F5}"/>
              </a:ext>
            </a:extLst>
          </p:cNvPr>
          <p:cNvSpPr txBox="1">
            <a:spLocks noGrp="1"/>
          </p:cNvSpPr>
          <p:nvPr>
            <p:ph type="ftr" sz="quarter" idx="9"/>
          </p:nvPr>
        </p:nvSpPr>
        <p:spPr/>
        <p:txBody>
          <a:bodyPr/>
          <a:lstStyle>
            <a:lvl1pPr>
              <a:defRPr/>
            </a:lvl1pPr>
          </a:lstStyle>
          <a:p>
            <a:pPr lvl="0"/>
            <a:endParaRPr lang="en-IE"/>
          </a:p>
        </p:txBody>
      </p:sp>
      <p:sp>
        <p:nvSpPr>
          <p:cNvPr id="8" name="Slide Number Placeholder 5">
            <a:extLst>
              <a:ext uri="{FF2B5EF4-FFF2-40B4-BE49-F238E27FC236}">
                <a16:creationId xmlns:a16="http://schemas.microsoft.com/office/drawing/2014/main" id="{99B07EC1-EDD4-8C56-299D-2967F82DAE30}"/>
              </a:ext>
            </a:extLst>
          </p:cNvPr>
          <p:cNvSpPr txBox="1">
            <a:spLocks noGrp="1"/>
          </p:cNvSpPr>
          <p:nvPr>
            <p:ph type="sldNum" sz="quarter" idx="8"/>
          </p:nvPr>
        </p:nvSpPr>
        <p:spPr/>
        <p:txBody>
          <a:bodyPr/>
          <a:lstStyle>
            <a:lvl1pPr>
              <a:defRPr/>
            </a:lvl1pPr>
          </a:lstStyle>
          <a:p>
            <a:pPr lvl="0"/>
            <a:fld id="{777D603B-AFC2-4845-B1D4-D7B8FF634968}" type="slidenum">
              <a:t>‹#›</a:t>
            </a:fld>
            <a:endParaRPr lang="en-IE"/>
          </a:p>
        </p:txBody>
      </p:sp>
      <p:cxnSp>
        <p:nvCxnSpPr>
          <p:cNvPr id="9" name="Straight Connector 8">
            <a:extLst>
              <a:ext uri="{FF2B5EF4-FFF2-40B4-BE49-F238E27FC236}">
                <a16:creationId xmlns:a16="http://schemas.microsoft.com/office/drawing/2014/main" id="{19CDA7F5-1D48-0545-4976-CF22605BD2C9}"/>
              </a:ext>
            </a:extLst>
          </p:cNvPr>
          <p:cNvCxnSpPr/>
          <p:nvPr/>
        </p:nvCxnSpPr>
        <p:spPr>
          <a:xfrm>
            <a:off x="905743" y="4343400"/>
            <a:ext cx="740664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3644538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6BA89E35-B932-391D-48B3-D4DF4E4FE97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E51612F-90EC-DA94-8B6C-C014F18CE49E}"/>
              </a:ext>
            </a:extLst>
          </p:cNvPr>
          <p:cNvSpPr txBox="1">
            <a:spLocks noGrp="1"/>
          </p:cNvSpPr>
          <p:nvPr>
            <p:ph idx="1"/>
          </p:nvPr>
        </p:nvSpPr>
        <p:spPr>
          <a:xfrm>
            <a:off x="822960" y="1845734"/>
            <a:ext cx="3703320" cy="40233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7B78D-F0F5-83D6-4097-0250D24ECB02}"/>
              </a:ext>
            </a:extLst>
          </p:cNvPr>
          <p:cNvSpPr txBox="1">
            <a:spLocks noGrp="1"/>
          </p:cNvSpPr>
          <p:nvPr>
            <p:ph idx="2"/>
          </p:nvPr>
        </p:nvSpPr>
        <p:spPr>
          <a:xfrm>
            <a:off x="4663440" y="1845734"/>
            <a:ext cx="3703320" cy="40233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945A15-50E4-3523-2590-1E6E8F01BCFA}"/>
              </a:ext>
            </a:extLst>
          </p:cNvPr>
          <p:cNvSpPr txBox="1">
            <a:spLocks noGrp="1"/>
          </p:cNvSpPr>
          <p:nvPr>
            <p:ph type="dt" sz="half" idx="7"/>
          </p:nvPr>
        </p:nvSpPr>
        <p:spPr/>
        <p:txBody>
          <a:bodyPr/>
          <a:lstStyle>
            <a:lvl1pPr>
              <a:defRPr/>
            </a:lvl1pPr>
          </a:lstStyle>
          <a:p>
            <a:pPr lvl="0"/>
            <a:fld id="{57EFDAC6-E1DA-43C6-BDB2-23743ED606DF}" type="datetime1">
              <a:rPr lang="en-IE"/>
              <a:pPr lvl="0"/>
              <a:t>29/03/2023</a:t>
            </a:fld>
            <a:endParaRPr lang="en-IE"/>
          </a:p>
        </p:txBody>
      </p:sp>
      <p:sp>
        <p:nvSpPr>
          <p:cNvPr id="6" name="Footer Placeholder 5">
            <a:extLst>
              <a:ext uri="{FF2B5EF4-FFF2-40B4-BE49-F238E27FC236}">
                <a16:creationId xmlns:a16="http://schemas.microsoft.com/office/drawing/2014/main" id="{25A42BD1-54DC-7058-0D00-594D2B287ADE}"/>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BF8C3D3B-DDCB-522A-CD67-6037719BB373}"/>
              </a:ext>
            </a:extLst>
          </p:cNvPr>
          <p:cNvSpPr txBox="1">
            <a:spLocks noGrp="1"/>
          </p:cNvSpPr>
          <p:nvPr>
            <p:ph type="sldNum" sz="quarter" idx="8"/>
          </p:nvPr>
        </p:nvSpPr>
        <p:spPr/>
        <p:txBody>
          <a:bodyPr/>
          <a:lstStyle>
            <a:lvl1pPr>
              <a:defRPr/>
            </a:lvl1pPr>
          </a:lstStyle>
          <a:p>
            <a:pPr lvl="0"/>
            <a:fld id="{DA784218-4675-4221-BC91-761149B603EB}" type="slidenum">
              <a:t>‹#›</a:t>
            </a:fld>
            <a:endParaRPr lang="en-IE"/>
          </a:p>
        </p:txBody>
      </p:sp>
    </p:spTree>
    <p:extLst>
      <p:ext uri="{BB962C8B-B14F-4D97-AF65-F5344CB8AC3E}">
        <p14:creationId xmlns:p14="http://schemas.microsoft.com/office/powerpoint/2010/main" val="3179064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9800429A-26EB-05DB-6BFB-A168717DBE45}"/>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D33772B2-1097-EC4A-05B6-06A7BFBBE492}"/>
              </a:ext>
            </a:extLst>
          </p:cNvPr>
          <p:cNvSpPr txBox="1">
            <a:spLocks noGrp="1"/>
          </p:cNvSpPr>
          <p:nvPr>
            <p:ph type="body" idx="1"/>
          </p:nvPr>
        </p:nvSpPr>
        <p:spPr>
          <a:xfrm>
            <a:off x="822960" y="1846054"/>
            <a:ext cx="3703320" cy="736284"/>
          </a:xfrm>
        </p:spPr>
        <p:txBody>
          <a:bodyPr lIns="91440" rIns="91440" anchor="ctr"/>
          <a:lstStyle>
            <a:lvl1pPr marL="0" indent="0">
              <a:buNone/>
              <a:defRPr cap="all">
                <a:solidFill>
                  <a:srgbClr val="455F5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1E7C6839-4C14-C9EF-2A03-2AA64847FD20}"/>
              </a:ext>
            </a:extLst>
          </p:cNvPr>
          <p:cNvSpPr txBox="1">
            <a:spLocks noGrp="1"/>
          </p:cNvSpPr>
          <p:nvPr>
            <p:ph idx="2"/>
          </p:nvPr>
        </p:nvSpPr>
        <p:spPr>
          <a:xfrm>
            <a:off x="822960" y="2582330"/>
            <a:ext cx="3703320" cy="337819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4329D1-6C84-F35B-9E32-5FE1C0598E61}"/>
              </a:ext>
            </a:extLst>
          </p:cNvPr>
          <p:cNvSpPr txBox="1">
            <a:spLocks noGrp="1"/>
          </p:cNvSpPr>
          <p:nvPr>
            <p:ph type="body" idx="3"/>
          </p:nvPr>
        </p:nvSpPr>
        <p:spPr>
          <a:xfrm>
            <a:off x="4663440" y="1846054"/>
            <a:ext cx="3703320" cy="736284"/>
          </a:xfrm>
        </p:spPr>
        <p:txBody>
          <a:bodyPr lIns="91440" rIns="91440" anchor="ctr"/>
          <a:lstStyle>
            <a:lvl1pPr marL="0" indent="0">
              <a:buNone/>
              <a:defRPr cap="all">
                <a:solidFill>
                  <a:srgbClr val="455F5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AD72FEDC-BACC-5D80-713A-87BC219A2F8C}"/>
              </a:ext>
            </a:extLst>
          </p:cNvPr>
          <p:cNvSpPr txBox="1">
            <a:spLocks noGrp="1"/>
          </p:cNvSpPr>
          <p:nvPr>
            <p:ph idx="4"/>
          </p:nvPr>
        </p:nvSpPr>
        <p:spPr>
          <a:xfrm>
            <a:off x="4663440" y="2582330"/>
            <a:ext cx="3703320" cy="337819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FA44B6-1CA8-1EB0-EAB0-53E954F4C27E}"/>
              </a:ext>
            </a:extLst>
          </p:cNvPr>
          <p:cNvSpPr txBox="1">
            <a:spLocks noGrp="1"/>
          </p:cNvSpPr>
          <p:nvPr>
            <p:ph type="dt" sz="half" idx="7"/>
          </p:nvPr>
        </p:nvSpPr>
        <p:spPr/>
        <p:txBody>
          <a:bodyPr/>
          <a:lstStyle>
            <a:lvl1pPr>
              <a:defRPr/>
            </a:lvl1pPr>
          </a:lstStyle>
          <a:p>
            <a:pPr lvl="0"/>
            <a:fld id="{52E80E63-F3D0-4673-9A8B-FB6F91F8F024}" type="datetime1">
              <a:rPr lang="en-IE"/>
              <a:pPr lvl="0"/>
              <a:t>29/03/2023</a:t>
            </a:fld>
            <a:endParaRPr lang="en-IE"/>
          </a:p>
        </p:txBody>
      </p:sp>
      <p:sp>
        <p:nvSpPr>
          <p:cNvPr id="8" name="Footer Placeholder 7">
            <a:extLst>
              <a:ext uri="{FF2B5EF4-FFF2-40B4-BE49-F238E27FC236}">
                <a16:creationId xmlns:a16="http://schemas.microsoft.com/office/drawing/2014/main" id="{C2AF4055-D4CC-497B-A7CC-AC556F87D273}"/>
              </a:ext>
            </a:extLst>
          </p:cNvPr>
          <p:cNvSpPr txBox="1">
            <a:spLocks noGrp="1"/>
          </p:cNvSpPr>
          <p:nvPr>
            <p:ph type="ftr" sz="quarter" idx="9"/>
          </p:nvPr>
        </p:nvSpPr>
        <p:spPr/>
        <p:txBody>
          <a:bodyPr/>
          <a:lstStyle>
            <a:lvl1pPr>
              <a:defRPr/>
            </a:lvl1pPr>
          </a:lstStyle>
          <a:p>
            <a:pPr lvl="0"/>
            <a:endParaRPr lang="en-IE"/>
          </a:p>
        </p:txBody>
      </p:sp>
      <p:sp>
        <p:nvSpPr>
          <p:cNvPr id="9" name="Slide Number Placeholder 8">
            <a:extLst>
              <a:ext uri="{FF2B5EF4-FFF2-40B4-BE49-F238E27FC236}">
                <a16:creationId xmlns:a16="http://schemas.microsoft.com/office/drawing/2014/main" id="{6EBDBAC7-FA76-02BC-BD31-F39D25CB5FE9}"/>
              </a:ext>
            </a:extLst>
          </p:cNvPr>
          <p:cNvSpPr txBox="1">
            <a:spLocks noGrp="1"/>
          </p:cNvSpPr>
          <p:nvPr>
            <p:ph type="sldNum" sz="quarter" idx="8"/>
          </p:nvPr>
        </p:nvSpPr>
        <p:spPr/>
        <p:txBody>
          <a:bodyPr/>
          <a:lstStyle>
            <a:lvl1pPr>
              <a:defRPr/>
            </a:lvl1pPr>
          </a:lstStyle>
          <a:p>
            <a:pPr lvl="0"/>
            <a:fld id="{C24E64BF-3A98-4183-B469-829CC26C7EC7}" type="slidenum">
              <a:t>‹#›</a:t>
            </a:fld>
            <a:endParaRPr lang="en-IE"/>
          </a:p>
        </p:txBody>
      </p:sp>
    </p:spTree>
    <p:extLst>
      <p:ext uri="{BB962C8B-B14F-4D97-AF65-F5344CB8AC3E}">
        <p14:creationId xmlns:p14="http://schemas.microsoft.com/office/powerpoint/2010/main" val="585602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CC41-06CC-1025-A13F-53D93FCA57CA}"/>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58C8ACF6-0804-3EF7-7444-C3DFA8D89DB6}"/>
              </a:ext>
            </a:extLst>
          </p:cNvPr>
          <p:cNvSpPr txBox="1">
            <a:spLocks noGrp="1"/>
          </p:cNvSpPr>
          <p:nvPr>
            <p:ph type="dt" sz="half" idx="7"/>
          </p:nvPr>
        </p:nvSpPr>
        <p:spPr/>
        <p:txBody>
          <a:bodyPr/>
          <a:lstStyle>
            <a:lvl1pPr>
              <a:defRPr/>
            </a:lvl1pPr>
          </a:lstStyle>
          <a:p>
            <a:pPr lvl="0"/>
            <a:fld id="{88E01C18-8BFA-4943-B40C-FEB8FAE8A1A0}" type="datetime1">
              <a:rPr lang="en-IE"/>
              <a:pPr lvl="0"/>
              <a:t>29/03/2023</a:t>
            </a:fld>
            <a:endParaRPr lang="en-IE"/>
          </a:p>
        </p:txBody>
      </p:sp>
      <p:sp>
        <p:nvSpPr>
          <p:cNvPr id="4" name="Footer Placeholder 3">
            <a:extLst>
              <a:ext uri="{FF2B5EF4-FFF2-40B4-BE49-F238E27FC236}">
                <a16:creationId xmlns:a16="http://schemas.microsoft.com/office/drawing/2014/main" id="{C1D9E180-1896-FE10-312D-15BA339FA3BB}"/>
              </a:ext>
            </a:extLst>
          </p:cNvPr>
          <p:cNvSpPr txBox="1">
            <a:spLocks noGrp="1"/>
          </p:cNvSpPr>
          <p:nvPr>
            <p:ph type="ftr" sz="quarter" idx="9"/>
          </p:nvPr>
        </p:nvSpPr>
        <p:spPr/>
        <p:txBody>
          <a:bodyPr/>
          <a:lstStyle>
            <a:lvl1pPr>
              <a:defRPr/>
            </a:lvl1pPr>
          </a:lstStyle>
          <a:p>
            <a:pPr lvl="0"/>
            <a:endParaRPr lang="en-IE"/>
          </a:p>
        </p:txBody>
      </p:sp>
      <p:sp>
        <p:nvSpPr>
          <p:cNvPr id="5" name="Slide Number Placeholder 4">
            <a:extLst>
              <a:ext uri="{FF2B5EF4-FFF2-40B4-BE49-F238E27FC236}">
                <a16:creationId xmlns:a16="http://schemas.microsoft.com/office/drawing/2014/main" id="{37C81974-14B7-E088-FF1B-8A3494E08A4B}"/>
              </a:ext>
            </a:extLst>
          </p:cNvPr>
          <p:cNvSpPr txBox="1">
            <a:spLocks noGrp="1"/>
          </p:cNvSpPr>
          <p:nvPr>
            <p:ph type="sldNum" sz="quarter" idx="8"/>
          </p:nvPr>
        </p:nvSpPr>
        <p:spPr/>
        <p:txBody>
          <a:bodyPr/>
          <a:lstStyle>
            <a:lvl1pPr>
              <a:defRPr/>
            </a:lvl1pPr>
          </a:lstStyle>
          <a:p>
            <a:pPr lvl="0"/>
            <a:fld id="{077741E5-A3C1-478B-916E-2AB687B5FEF0}" type="slidenum">
              <a:t>‹#›</a:t>
            </a:fld>
            <a:endParaRPr lang="en-IE"/>
          </a:p>
        </p:txBody>
      </p:sp>
    </p:spTree>
    <p:extLst>
      <p:ext uri="{BB962C8B-B14F-4D97-AF65-F5344CB8AC3E}">
        <p14:creationId xmlns:p14="http://schemas.microsoft.com/office/powerpoint/2010/main" val="402527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EC044E50-43D4-4406-B6B2-628638C09474}" type="datetimeFigureOut">
              <a:rPr lang="en-IE" smtClean="0"/>
              <a:t>29/03/2023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473345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BE540B-FC3A-A039-95EE-457E8F2B2D27}"/>
              </a:ext>
            </a:extLst>
          </p:cNvPr>
          <p:cNvSpPr/>
          <p:nvPr/>
        </p:nvSpPr>
        <p:spPr>
          <a:xfrm>
            <a:off x="2380" y="6400800"/>
            <a:ext cx="9141617" cy="457200"/>
          </a:xfrm>
          <a:prstGeom prst="rect">
            <a:avLst/>
          </a:prstGeom>
          <a:solidFill>
            <a:srgbClr val="63A537"/>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3" name="Rectangle 5">
            <a:extLst>
              <a:ext uri="{FF2B5EF4-FFF2-40B4-BE49-F238E27FC236}">
                <a16:creationId xmlns:a16="http://schemas.microsoft.com/office/drawing/2014/main" id="{099D34C5-FC80-EE3D-EA12-DD1CA2AE3DDF}"/>
              </a:ext>
            </a:extLst>
          </p:cNvPr>
          <p:cNvSpPr/>
          <p:nvPr/>
        </p:nvSpPr>
        <p:spPr>
          <a:xfrm>
            <a:off x="14" y="6334313"/>
            <a:ext cx="9141617" cy="64008"/>
          </a:xfrm>
          <a:prstGeom prst="rect">
            <a:avLst/>
          </a:prstGeom>
          <a:solidFill>
            <a:srgbClr val="99CB38"/>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4" name="Date Placeholder 6">
            <a:extLst>
              <a:ext uri="{FF2B5EF4-FFF2-40B4-BE49-F238E27FC236}">
                <a16:creationId xmlns:a16="http://schemas.microsoft.com/office/drawing/2014/main" id="{FB37809B-37DD-324C-A8BA-B8CD2527C803}"/>
              </a:ext>
            </a:extLst>
          </p:cNvPr>
          <p:cNvSpPr txBox="1">
            <a:spLocks noGrp="1"/>
          </p:cNvSpPr>
          <p:nvPr>
            <p:ph type="dt" sz="half" idx="7"/>
          </p:nvPr>
        </p:nvSpPr>
        <p:spPr/>
        <p:txBody>
          <a:bodyPr/>
          <a:lstStyle>
            <a:lvl1pPr>
              <a:defRPr/>
            </a:lvl1pPr>
          </a:lstStyle>
          <a:p>
            <a:pPr lvl="0"/>
            <a:fld id="{C8AA899A-2162-4A7F-9BF4-C63995EBE50B}" type="datetime1">
              <a:rPr lang="en-IE"/>
              <a:pPr lvl="0"/>
              <a:t>29/03/2023</a:t>
            </a:fld>
            <a:endParaRPr lang="en-IE"/>
          </a:p>
        </p:txBody>
      </p:sp>
      <p:sp>
        <p:nvSpPr>
          <p:cNvPr id="5" name="Footer Placeholder 7">
            <a:extLst>
              <a:ext uri="{FF2B5EF4-FFF2-40B4-BE49-F238E27FC236}">
                <a16:creationId xmlns:a16="http://schemas.microsoft.com/office/drawing/2014/main" id="{56E81002-DFED-9500-DB08-EF460DE6BD00}"/>
              </a:ext>
            </a:extLst>
          </p:cNvPr>
          <p:cNvSpPr txBox="1">
            <a:spLocks noGrp="1"/>
          </p:cNvSpPr>
          <p:nvPr>
            <p:ph type="ftr" sz="quarter" idx="9"/>
          </p:nvPr>
        </p:nvSpPr>
        <p:spPr/>
        <p:txBody>
          <a:bodyPr/>
          <a:lstStyle>
            <a:lvl1pPr>
              <a:defRPr/>
            </a:lvl1pPr>
          </a:lstStyle>
          <a:p>
            <a:pPr lvl="0"/>
            <a:endParaRPr lang="en-IE"/>
          </a:p>
        </p:txBody>
      </p:sp>
      <p:sp>
        <p:nvSpPr>
          <p:cNvPr id="6" name="Slide Number Placeholder 8">
            <a:extLst>
              <a:ext uri="{FF2B5EF4-FFF2-40B4-BE49-F238E27FC236}">
                <a16:creationId xmlns:a16="http://schemas.microsoft.com/office/drawing/2014/main" id="{51F87961-3D31-7D6C-B898-C8BF3C83E4D9}"/>
              </a:ext>
            </a:extLst>
          </p:cNvPr>
          <p:cNvSpPr txBox="1">
            <a:spLocks noGrp="1"/>
          </p:cNvSpPr>
          <p:nvPr>
            <p:ph type="sldNum" sz="quarter" idx="8"/>
          </p:nvPr>
        </p:nvSpPr>
        <p:spPr/>
        <p:txBody>
          <a:bodyPr/>
          <a:lstStyle>
            <a:lvl1pPr>
              <a:defRPr/>
            </a:lvl1pPr>
          </a:lstStyle>
          <a:p>
            <a:pPr lvl="0"/>
            <a:fld id="{4E7CF74B-24AE-4F15-82E0-7D1DDC6F7E7F}" type="slidenum">
              <a:t>‹#›</a:t>
            </a:fld>
            <a:endParaRPr lang="en-IE"/>
          </a:p>
        </p:txBody>
      </p:sp>
    </p:spTree>
    <p:extLst>
      <p:ext uri="{BB962C8B-B14F-4D97-AF65-F5344CB8AC3E}">
        <p14:creationId xmlns:p14="http://schemas.microsoft.com/office/powerpoint/2010/main" val="431574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AE47F9E-72BF-2BE9-CDA0-C22269975B8D}"/>
              </a:ext>
            </a:extLst>
          </p:cNvPr>
          <p:cNvSpPr/>
          <p:nvPr/>
        </p:nvSpPr>
        <p:spPr>
          <a:xfrm>
            <a:off x="14" y="0"/>
            <a:ext cx="3038094" cy="6858000"/>
          </a:xfrm>
          <a:prstGeom prst="rect">
            <a:avLst/>
          </a:prstGeom>
          <a:solidFill>
            <a:srgbClr val="63A537"/>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066CFD2C-931E-F7C4-530D-F42F18F20ACC}"/>
              </a:ext>
            </a:extLst>
          </p:cNvPr>
          <p:cNvSpPr/>
          <p:nvPr/>
        </p:nvSpPr>
        <p:spPr>
          <a:xfrm>
            <a:off x="3030056" y="0"/>
            <a:ext cx="48006" cy="6858000"/>
          </a:xfrm>
          <a:prstGeom prst="rect">
            <a:avLst/>
          </a:prstGeom>
          <a:solidFill>
            <a:srgbClr val="99CB38"/>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E366A886-B2C5-E959-0A53-6C23F11390D0}"/>
              </a:ext>
            </a:extLst>
          </p:cNvPr>
          <p:cNvSpPr txBox="1">
            <a:spLocks noGrp="1"/>
          </p:cNvSpPr>
          <p:nvPr>
            <p:ph type="title"/>
          </p:nvPr>
        </p:nvSpPr>
        <p:spPr>
          <a:xfrm>
            <a:off x="342900" y="594360"/>
            <a:ext cx="2400300" cy="2286000"/>
          </a:xfrm>
        </p:spPr>
        <p:txBody>
          <a:bodyPr/>
          <a:lstStyle>
            <a:lvl1pPr>
              <a:defRPr sz="2700">
                <a:solidFill>
                  <a:srgbClr val="FFFFFF"/>
                </a:solidFill>
              </a:defRPr>
            </a:lvl1pPr>
          </a:lstStyle>
          <a:p>
            <a:pPr lvl="0"/>
            <a:r>
              <a:rPr lang="en-US"/>
              <a:t>Click to edit Master title style</a:t>
            </a:r>
          </a:p>
        </p:txBody>
      </p:sp>
      <p:sp>
        <p:nvSpPr>
          <p:cNvPr id="5" name="Content Placeholder 2">
            <a:extLst>
              <a:ext uri="{FF2B5EF4-FFF2-40B4-BE49-F238E27FC236}">
                <a16:creationId xmlns:a16="http://schemas.microsoft.com/office/drawing/2014/main" id="{598370EF-FBF5-5495-B9E7-75B674551F47}"/>
              </a:ext>
            </a:extLst>
          </p:cNvPr>
          <p:cNvSpPr txBox="1">
            <a:spLocks noGrp="1"/>
          </p:cNvSpPr>
          <p:nvPr>
            <p:ph idx="1"/>
          </p:nvPr>
        </p:nvSpPr>
        <p:spPr>
          <a:xfrm>
            <a:off x="3600450" y="731520"/>
            <a:ext cx="4869180" cy="5257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747276E-4EB3-5E5A-BB0D-9BD48D052FD1}"/>
              </a:ext>
            </a:extLst>
          </p:cNvPr>
          <p:cNvSpPr txBox="1">
            <a:spLocks noGrp="1"/>
          </p:cNvSpPr>
          <p:nvPr>
            <p:ph type="body" idx="2"/>
          </p:nvPr>
        </p:nvSpPr>
        <p:spPr>
          <a:xfrm>
            <a:off x="342900" y="2926081"/>
            <a:ext cx="2400300" cy="3379119"/>
          </a:xfrm>
        </p:spPr>
        <p:txBody>
          <a:bodyPr lIns="91440" rIns="91440"/>
          <a:lstStyle>
            <a:lvl1pPr marL="0" indent="0">
              <a:buNone/>
              <a:defRPr sz="1125">
                <a:solidFill>
                  <a:srgbClr val="FFFFFF"/>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9F0BAF45-E3CE-EB81-40AF-15D07C261A71}"/>
              </a:ext>
            </a:extLst>
          </p:cNvPr>
          <p:cNvSpPr txBox="1">
            <a:spLocks noGrp="1"/>
          </p:cNvSpPr>
          <p:nvPr>
            <p:ph type="dt" sz="half" idx="7"/>
          </p:nvPr>
        </p:nvSpPr>
        <p:spPr>
          <a:xfrm>
            <a:off x="349133" y="6459788"/>
            <a:ext cx="1963884" cy="365129"/>
          </a:xfrm>
        </p:spPr>
        <p:txBody>
          <a:bodyPr/>
          <a:lstStyle>
            <a:lvl1pPr>
              <a:defRPr/>
            </a:lvl1pPr>
          </a:lstStyle>
          <a:p>
            <a:pPr lvl="0"/>
            <a:fld id="{95BBA16A-ACDD-47E9-93CE-38564F53151D}" type="datetime1">
              <a:rPr lang="en-IE"/>
              <a:pPr lvl="0"/>
              <a:t>29/03/2023</a:t>
            </a:fld>
            <a:endParaRPr lang="en-IE"/>
          </a:p>
        </p:txBody>
      </p:sp>
      <p:sp>
        <p:nvSpPr>
          <p:cNvPr id="8" name="Footer Placeholder 5">
            <a:extLst>
              <a:ext uri="{FF2B5EF4-FFF2-40B4-BE49-F238E27FC236}">
                <a16:creationId xmlns:a16="http://schemas.microsoft.com/office/drawing/2014/main" id="{F845EF75-0CF2-5F32-DAF8-619C295F3476}"/>
              </a:ext>
            </a:extLst>
          </p:cNvPr>
          <p:cNvSpPr txBox="1">
            <a:spLocks noGrp="1"/>
          </p:cNvSpPr>
          <p:nvPr>
            <p:ph type="ftr" sz="quarter" idx="9"/>
          </p:nvPr>
        </p:nvSpPr>
        <p:spPr>
          <a:xfrm>
            <a:off x="3600450" y="6459788"/>
            <a:ext cx="3486147" cy="365129"/>
          </a:xfrm>
        </p:spPr>
        <p:txBody>
          <a:bodyPr anchorCtr="0"/>
          <a:lstStyle>
            <a:lvl1pPr algn="l">
              <a:defRPr>
                <a:solidFill>
                  <a:srgbClr val="455F51"/>
                </a:solidFill>
              </a:defRPr>
            </a:lvl1pPr>
          </a:lstStyle>
          <a:p>
            <a:pPr lvl="0"/>
            <a:endParaRPr lang="en-IE"/>
          </a:p>
        </p:txBody>
      </p:sp>
      <p:sp>
        <p:nvSpPr>
          <p:cNvPr id="9" name="Slide Number Placeholder 6">
            <a:extLst>
              <a:ext uri="{FF2B5EF4-FFF2-40B4-BE49-F238E27FC236}">
                <a16:creationId xmlns:a16="http://schemas.microsoft.com/office/drawing/2014/main" id="{08FEE9C8-8C8B-3B11-4E0E-59DA3C6F7DAA}"/>
              </a:ext>
            </a:extLst>
          </p:cNvPr>
          <p:cNvSpPr txBox="1">
            <a:spLocks noGrp="1"/>
          </p:cNvSpPr>
          <p:nvPr>
            <p:ph type="sldNum" sz="quarter" idx="8"/>
          </p:nvPr>
        </p:nvSpPr>
        <p:spPr/>
        <p:txBody>
          <a:bodyPr/>
          <a:lstStyle>
            <a:lvl1pPr>
              <a:defRPr>
                <a:solidFill>
                  <a:srgbClr val="455F51"/>
                </a:solidFill>
              </a:defRPr>
            </a:lvl1pPr>
          </a:lstStyle>
          <a:p>
            <a:pPr lvl="0"/>
            <a:fld id="{8ACA1428-4419-4424-9013-7E38934A87A9}" type="slidenum">
              <a:t>‹#›</a:t>
            </a:fld>
            <a:endParaRPr lang="en-IE"/>
          </a:p>
        </p:txBody>
      </p:sp>
    </p:spTree>
    <p:extLst>
      <p:ext uri="{BB962C8B-B14F-4D97-AF65-F5344CB8AC3E}">
        <p14:creationId xmlns:p14="http://schemas.microsoft.com/office/powerpoint/2010/main" val="741632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51F53ED-BD01-757B-9C3A-04142C028B03}"/>
              </a:ext>
            </a:extLst>
          </p:cNvPr>
          <p:cNvSpPr/>
          <p:nvPr/>
        </p:nvSpPr>
        <p:spPr>
          <a:xfrm>
            <a:off x="1" y="4953003"/>
            <a:ext cx="9141617" cy="1904996"/>
          </a:xfrm>
          <a:prstGeom prst="rect">
            <a:avLst/>
          </a:prstGeom>
          <a:solidFill>
            <a:srgbClr val="63A537"/>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C06A3B60-D7F0-ACC7-F838-3535F8907C46}"/>
              </a:ext>
            </a:extLst>
          </p:cNvPr>
          <p:cNvSpPr/>
          <p:nvPr/>
        </p:nvSpPr>
        <p:spPr>
          <a:xfrm>
            <a:off x="14" y="4915073"/>
            <a:ext cx="9141617" cy="64008"/>
          </a:xfrm>
          <a:prstGeom prst="rect">
            <a:avLst/>
          </a:prstGeom>
          <a:solidFill>
            <a:srgbClr val="99CB38"/>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BC17EBD8-CDD3-9741-49F6-F4FF8F4B5D3F}"/>
              </a:ext>
            </a:extLst>
          </p:cNvPr>
          <p:cNvSpPr txBox="1">
            <a:spLocks noGrp="1"/>
          </p:cNvSpPr>
          <p:nvPr>
            <p:ph type="title"/>
          </p:nvPr>
        </p:nvSpPr>
        <p:spPr>
          <a:xfrm>
            <a:off x="822960" y="5074920"/>
            <a:ext cx="7585236" cy="822960"/>
          </a:xfrm>
        </p:spPr>
        <p:txBody>
          <a:bodyPr tIns="0" bIns="0">
            <a:noAutofit/>
          </a:bodyPr>
          <a:lstStyle>
            <a:lvl1pPr>
              <a:defRPr sz="2700">
                <a:solidFill>
                  <a:srgbClr val="FFFFFF"/>
                </a:solidFill>
              </a:defRPr>
            </a:lvl1pPr>
          </a:lstStyle>
          <a:p>
            <a:pPr lvl="0"/>
            <a:r>
              <a:rPr lang="en-US"/>
              <a:t>Click to edit Master title style</a:t>
            </a:r>
          </a:p>
        </p:txBody>
      </p:sp>
      <p:sp>
        <p:nvSpPr>
          <p:cNvPr id="5" name="Picture Placeholder 2">
            <a:extLst>
              <a:ext uri="{FF2B5EF4-FFF2-40B4-BE49-F238E27FC236}">
                <a16:creationId xmlns:a16="http://schemas.microsoft.com/office/drawing/2014/main" id="{5055A601-38CE-A698-4685-1F257138093F}"/>
              </a:ext>
            </a:extLst>
          </p:cNvPr>
          <p:cNvSpPr txBox="1">
            <a:spLocks noGrp="1"/>
          </p:cNvSpPr>
          <p:nvPr>
            <p:ph type="pic" idx="1"/>
          </p:nvPr>
        </p:nvSpPr>
        <p:spPr>
          <a:xfrm>
            <a:off x="14" y="1"/>
            <a:ext cx="9143990" cy="4915073"/>
          </a:xfrm>
          <a:solidFill>
            <a:srgbClr val="D2CEB1"/>
          </a:solidFill>
        </p:spPr>
        <p:txBody>
          <a:bodyPr lIns="457200" tIns="457200"/>
          <a:lstStyle>
            <a:lvl1pPr marL="0" indent="0">
              <a:buNone/>
              <a:defRPr sz="2400"/>
            </a:lvl1pPr>
          </a:lstStyle>
          <a:p>
            <a:pPr lvl="0"/>
            <a:r>
              <a:rPr lang="en-US"/>
              <a:t>Click icon to add picture</a:t>
            </a:r>
          </a:p>
        </p:txBody>
      </p:sp>
      <p:sp>
        <p:nvSpPr>
          <p:cNvPr id="6" name="Text Placeholder 3">
            <a:extLst>
              <a:ext uri="{FF2B5EF4-FFF2-40B4-BE49-F238E27FC236}">
                <a16:creationId xmlns:a16="http://schemas.microsoft.com/office/drawing/2014/main" id="{FB1109E3-64EB-33CD-CEEA-95142ED841C0}"/>
              </a:ext>
            </a:extLst>
          </p:cNvPr>
          <p:cNvSpPr txBox="1">
            <a:spLocks noGrp="1"/>
          </p:cNvSpPr>
          <p:nvPr>
            <p:ph type="body" idx="2"/>
          </p:nvPr>
        </p:nvSpPr>
        <p:spPr>
          <a:xfrm>
            <a:off x="822960" y="5907024"/>
            <a:ext cx="7584948" cy="594360"/>
          </a:xfrm>
        </p:spPr>
        <p:txBody>
          <a:bodyPr lIns="91440" tIns="0" rIns="91440" bIns="0"/>
          <a:lstStyle>
            <a:lvl1pPr marL="0" indent="0">
              <a:spcBef>
                <a:spcPts val="0"/>
              </a:spcBef>
              <a:spcAft>
                <a:spcPts val="450"/>
              </a:spcAft>
              <a:buNone/>
              <a:defRPr sz="1125">
                <a:solidFill>
                  <a:srgbClr val="FFFFFF"/>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0A6D7070-F860-FC70-7C4B-5DA3DDDD94EF}"/>
              </a:ext>
            </a:extLst>
          </p:cNvPr>
          <p:cNvSpPr txBox="1">
            <a:spLocks noGrp="1"/>
          </p:cNvSpPr>
          <p:nvPr>
            <p:ph type="dt" sz="half" idx="7"/>
          </p:nvPr>
        </p:nvSpPr>
        <p:spPr/>
        <p:txBody>
          <a:bodyPr/>
          <a:lstStyle>
            <a:lvl1pPr>
              <a:defRPr/>
            </a:lvl1pPr>
          </a:lstStyle>
          <a:p>
            <a:pPr lvl="0"/>
            <a:fld id="{7662BFF5-8C45-49B4-A5FE-1050D7952F71}" type="datetime1">
              <a:rPr lang="en-IE"/>
              <a:pPr lvl="0"/>
              <a:t>29/03/2023</a:t>
            </a:fld>
            <a:endParaRPr lang="en-IE"/>
          </a:p>
        </p:txBody>
      </p:sp>
      <p:sp>
        <p:nvSpPr>
          <p:cNvPr id="8" name="Footer Placeholder 5">
            <a:extLst>
              <a:ext uri="{FF2B5EF4-FFF2-40B4-BE49-F238E27FC236}">
                <a16:creationId xmlns:a16="http://schemas.microsoft.com/office/drawing/2014/main" id="{028F4D91-2E6E-206E-AFDB-8ACBEA02BFC6}"/>
              </a:ext>
            </a:extLst>
          </p:cNvPr>
          <p:cNvSpPr txBox="1">
            <a:spLocks noGrp="1"/>
          </p:cNvSpPr>
          <p:nvPr>
            <p:ph type="ftr" sz="quarter" idx="9"/>
          </p:nvPr>
        </p:nvSpPr>
        <p:spPr/>
        <p:txBody>
          <a:bodyPr/>
          <a:lstStyle>
            <a:lvl1pPr>
              <a:defRPr/>
            </a:lvl1pPr>
          </a:lstStyle>
          <a:p>
            <a:pPr lvl="0"/>
            <a:endParaRPr lang="en-IE"/>
          </a:p>
        </p:txBody>
      </p:sp>
      <p:sp>
        <p:nvSpPr>
          <p:cNvPr id="9" name="Slide Number Placeholder 6">
            <a:extLst>
              <a:ext uri="{FF2B5EF4-FFF2-40B4-BE49-F238E27FC236}">
                <a16:creationId xmlns:a16="http://schemas.microsoft.com/office/drawing/2014/main" id="{F9C77C51-1D03-9337-C7DC-275AD7DC3EA5}"/>
              </a:ext>
            </a:extLst>
          </p:cNvPr>
          <p:cNvSpPr txBox="1">
            <a:spLocks noGrp="1"/>
          </p:cNvSpPr>
          <p:nvPr>
            <p:ph type="sldNum" sz="quarter" idx="8"/>
          </p:nvPr>
        </p:nvSpPr>
        <p:spPr/>
        <p:txBody>
          <a:bodyPr/>
          <a:lstStyle>
            <a:lvl1pPr>
              <a:defRPr/>
            </a:lvl1pPr>
          </a:lstStyle>
          <a:p>
            <a:pPr lvl="0"/>
            <a:fld id="{F0477687-84BE-40B9-AA60-7060E5BEDCDE}" type="slidenum">
              <a:t>‹#›</a:t>
            </a:fld>
            <a:endParaRPr lang="en-IE"/>
          </a:p>
        </p:txBody>
      </p:sp>
    </p:spTree>
    <p:extLst>
      <p:ext uri="{BB962C8B-B14F-4D97-AF65-F5344CB8AC3E}">
        <p14:creationId xmlns:p14="http://schemas.microsoft.com/office/powerpoint/2010/main" val="3318901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620F-5241-57CD-CA08-AE64ED0384FB}"/>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8DFCC4D-E756-BE48-7DCA-59195B5A4A77}"/>
              </a:ext>
            </a:extLst>
          </p:cNvPr>
          <p:cNvSpPr txBox="1">
            <a:spLocks noGrp="1"/>
          </p:cNvSpPr>
          <p:nvPr>
            <p:ph type="body" orient="vert" idx="1"/>
          </p:nvPr>
        </p:nvSpPr>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8B707-9401-3BCA-8AA2-EAB0C7A3777D}"/>
              </a:ext>
            </a:extLst>
          </p:cNvPr>
          <p:cNvSpPr txBox="1">
            <a:spLocks noGrp="1"/>
          </p:cNvSpPr>
          <p:nvPr>
            <p:ph type="dt" sz="half" idx="7"/>
          </p:nvPr>
        </p:nvSpPr>
        <p:spPr/>
        <p:txBody>
          <a:bodyPr/>
          <a:lstStyle>
            <a:lvl1pPr>
              <a:defRPr/>
            </a:lvl1pPr>
          </a:lstStyle>
          <a:p>
            <a:pPr lvl="0"/>
            <a:fld id="{6A5D62D0-891C-435F-8EE5-CB734C8E7420}" type="datetime1">
              <a:rPr lang="en-IE"/>
              <a:pPr lvl="0"/>
              <a:t>29/03/2023</a:t>
            </a:fld>
            <a:endParaRPr lang="en-IE"/>
          </a:p>
        </p:txBody>
      </p:sp>
      <p:sp>
        <p:nvSpPr>
          <p:cNvPr id="5" name="Footer Placeholder 4">
            <a:extLst>
              <a:ext uri="{FF2B5EF4-FFF2-40B4-BE49-F238E27FC236}">
                <a16:creationId xmlns:a16="http://schemas.microsoft.com/office/drawing/2014/main" id="{2012AE80-419D-260A-FF95-B7FCBA6D7D0D}"/>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1F43CF7B-0397-2CF6-C700-A1E65DAED26B}"/>
              </a:ext>
            </a:extLst>
          </p:cNvPr>
          <p:cNvSpPr txBox="1">
            <a:spLocks noGrp="1"/>
          </p:cNvSpPr>
          <p:nvPr>
            <p:ph type="sldNum" sz="quarter" idx="8"/>
          </p:nvPr>
        </p:nvSpPr>
        <p:spPr/>
        <p:txBody>
          <a:bodyPr/>
          <a:lstStyle>
            <a:lvl1pPr>
              <a:defRPr/>
            </a:lvl1pPr>
          </a:lstStyle>
          <a:p>
            <a:pPr lvl="0"/>
            <a:fld id="{7DDD6661-41D3-41A1-A295-9B6211779E40}" type="slidenum">
              <a:t>‹#›</a:t>
            </a:fld>
            <a:endParaRPr lang="en-IE"/>
          </a:p>
        </p:txBody>
      </p:sp>
    </p:spTree>
    <p:extLst>
      <p:ext uri="{BB962C8B-B14F-4D97-AF65-F5344CB8AC3E}">
        <p14:creationId xmlns:p14="http://schemas.microsoft.com/office/powerpoint/2010/main" val="1391447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E690277-4BD3-50C6-AC99-D91902898C50}"/>
              </a:ext>
            </a:extLst>
          </p:cNvPr>
          <p:cNvSpPr/>
          <p:nvPr/>
        </p:nvSpPr>
        <p:spPr>
          <a:xfrm>
            <a:off x="2380" y="6400800"/>
            <a:ext cx="9141617" cy="457200"/>
          </a:xfrm>
          <a:prstGeom prst="rect">
            <a:avLst/>
          </a:prstGeom>
          <a:solidFill>
            <a:srgbClr val="63A537"/>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10AFCCEC-9987-2079-20C1-90EE83B166AB}"/>
              </a:ext>
            </a:extLst>
          </p:cNvPr>
          <p:cNvSpPr/>
          <p:nvPr/>
        </p:nvSpPr>
        <p:spPr>
          <a:xfrm>
            <a:off x="14" y="6334313"/>
            <a:ext cx="9141617" cy="64008"/>
          </a:xfrm>
          <a:prstGeom prst="rect">
            <a:avLst/>
          </a:prstGeom>
          <a:solidFill>
            <a:srgbClr val="99CB38"/>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4" name="Vertical Title 1">
            <a:extLst>
              <a:ext uri="{FF2B5EF4-FFF2-40B4-BE49-F238E27FC236}">
                <a16:creationId xmlns:a16="http://schemas.microsoft.com/office/drawing/2014/main" id="{14F88297-8E97-3868-51EF-C67BEF72E461}"/>
              </a:ext>
            </a:extLst>
          </p:cNvPr>
          <p:cNvSpPr txBox="1">
            <a:spLocks noGrp="1"/>
          </p:cNvSpPr>
          <p:nvPr>
            <p:ph type="title" orient="vert"/>
          </p:nvPr>
        </p:nvSpPr>
        <p:spPr>
          <a:xfrm>
            <a:off x="6543678" y="412303"/>
            <a:ext cx="1971674" cy="5759897"/>
          </a:xfrm>
        </p:spPr>
        <p:txBody>
          <a:bodyPr vert="eaVert"/>
          <a:lstStyle>
            <a:lvl1pPr>
              <a:defRPr/>
            </a:lvl1pPr>
          </a:lstStyle>
          <a:p>
            <a:pPr lvl="0"/>
            <a:r>
              <a:rPr lang="en-US"/>
              <a:t>Click to edit Master title style</a:t>
            </a:r>
          </a:p>
        </p:txBody>
      </p:sp>
      <p:sp>
        <p:nvSpPr>
          <p:cNvPr id="5" name="Vertical Text Placeholder 2">
            <a:extLst>
              <a:ext uri="{FF2B5EF4-FFF2-40B4-BE49-F238E27FC236}">
                <a16:creationId xmlns:a16="http://schemas.microsoft.com/office/drawing/2014/main" id="{CED6B095-087E-15FA-10E7-DB4DDE1CB1E2}"/>
              </a:ext>
            </a:extLst>
          </p:cNvPr>
          <p:cNvSpPr txBox="1">
            <a:spLocks noGrp="1"/>
          </p:cNvSpPr>
          <p:nvPr>
            <p:ph type="body" orient="vert" idx="1"/>
          </p:nvPr>
        </p:nvSpPr>
        <p:spPr>
          <a:xfrm>
            <a:off x="628652" y="412303"/>
            <a:ext cx="5800722" cy="5759897"/>
          </a:xfrm>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F900837-C2CE-B375-F54D-DC87FB07B0B9}"/>
              </a:ext>
            </a:extLst>
          </p:cNvPr>
          <p:cNvSpPr txBox="1">
            <a:spLocks noGrp="1"/>
          </p:cNvSpPr>
          <p:nvPr>
            <p:ph type="dt" sz="half" idx="7"/>
          </p:nvPr>
        </p:nvSpPr>
        <p:spPr/>
        <p:txBody>
          <a:bodyPr/>
          <a:lstStyle>
            <a:lvl1pPr>
              <a:defRPr/>
            </a:lvl1pPr>
          </a:lstStyle>
          <a:p>
            <a:pPr lvl="0"/>
            <a:fld id="{69142C40-4E77-4F9C-A3CB-427052289D3F}" type="datetime1">
              <a:rPr lang="en-IE"/>
              <a:pPr lvl="0"/>
              <a:t>29/03/2023</a:t>
            </a:fld>
            <a:endParaRPr lang="en-IE"/>
          </a:p>
        </p:txBody>
      </p:sp>
      <p:sp>
        <p:nvSpPr>
          <p:cNvPr id="7" name="Footer Placeholder 4">
            <a:extLst>
              <a:ext uri="{FF2B5EF4-FFF2-40B4-BE49-F238E27FC236}">
                <a16:creationId xmlns:a16="http://schemas.microsoft.com/office/drawing/2014/main" id="{CC4267CE-2385-DF59-4F88-D231BDA9019C}"/>
              </a:ext>
            </a:extLst>
          </p:cNvPr>
          <p:cNvSpPr txBox="1">
            <a:spLocks noGrp="1"/>
          </p:cNvSpPr>
          <p:nvPr>
            <p:ph type="ftr" sz="quarter" idx="9"/>
          </p:nvPr>
        </p:nvSpPr>
        <p:spPr/>
        <p:txBody>
          <a:bodyPr/>
          <a:lstStyle>
            <a:lvl1pPr>
              <a:defRPr/>
            </a:lvl1pPr>
          </a:lstStyle>
          <a:p>
            <a:pPr lvl="0"/>
            <a:endParaRPr lang="en-IE"/>
          </a:p>
        </p:txBody>
      </p:sp>
      <p:sp>
        <p:nvSpPr>
          <p:cNvPr id="8" name="Slide Number Placeholder 5">
            <a:extLst>
              <a:ext uri="{FF2B5EF4-FFF2-40B4-BE49-F238E27FC236}">
                <a16:creationId xmlns:a16="http://schemas.microsoft.com/office/drawing/2014/main" id="{8AD7C200-A13B-D939-4C18-3C43FA7F8036}"/>
              </a:ext>
            </a:extLst>
          </p:cNvPr>
          <p:cNvSpPr txBox="1">
            <a:spLocks noGrp="1"/>
          </p:cNvSpPr>
          <p:nvPr>
            <p:ph type="sldNum" sz="quarter" idx="8"/>
          </p:nvPr>
        </p:nvSpPr>
        <p:spPr/>
        <p:txBody>
          <a:bodyPr/>
          <a:lstStyle>
            <a:lvl1pPr>
              <a:defRPr/>
            </a:lvl1pPr>
          </a:lstStyle>
          <a:p>
            <a:pPr lvl="0"/>
            <a:fld id="{5C006DD9-A9CB-4F1B-A312-C462BBE11F79}" type="slidenum">
              <a:t>‹#›</a:t>
            </a:fld>
            <a:endParaRPr lang="en-IE"/>
          </a:p>
        </p:txBody>
      </p:sp>
    </p:spTree>
    <p:extLst>
      <p:ext uri="{BB962C8B-B14F-4D97-AF65-F5344CB8AC3E}">
        <p14:creationId xmlns:p14="http://schemas.microsoft.com/office/powerpoint/2010/main" val="3688454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975DAE52-32BC-48FE-8CCE-A481F3CB1B3C}"/>
              </a:ext>
            </a:extLst>
          </p:cNvPr>
          <p:cNvGrpSpPr>
            <a:grpSpLocks/>
          </p:cNvGrpSpPr>
          <p:nvPr/>
        </p:nvGrpSpPr>
        <p:grpSpPr bwMode="auto">
          <a:xfrm>
            <a:off x="-13097" y="3"/>
            <a:ext cx="9173766" cy="6856413"/>
            <a:chOff x="-16934" y="0"/>
            <a:chExt cx="12231160" cy="6856214"/>
          </a:xfrm>
        </p:grpSpPr>
        <p:pic>
          <p:nvPicPr>
            <p:cNvPr id="5" name="Picture 12" descr="HD-PanelTitleR1.png">
              <a:extLst>
                <a:ext uri="{FF2B5EF4-FFF2-40B4-BE49-F238E27FC236}">
                  <a16:creationId xmlns:a16="http://schemas.microsoft.com/office/drawing/2014/main" id="{FBE10B20-9693-495B-8220-5D039E897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340CF4B-A81A-407C-B41B-6C2DF185FB61}"/>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172D2F73-1303-4FCF-9534-BA62841FF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F280CDB7-5282-4423-BA66-A861EF7CE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4349CAA9-BD2C-437A-8510-C48374C2523A}"/>
              </a:ext>
            </a:extLst>
          </p:cNvPr>
          <p:cNvCxnSpPr/>
          <p:nvPr/>
        </p:nvCxnSpPr>
        <p:spPr>
          <a:xfrm>
            <a:off x="2019301" y="3522663"/>
            <a:ext cx="511135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019300" y="1871134"/>
            <a:ext cx="5111752" cy="1515533"/>
          </a:xfrm>
        </p:spPr>
        <p:txBody>
          <a:bodyPr anchor="b">
            <a:noAutofit/>
          </a:bodyPr>
          <a:lstStyle>
            <a:lvl1pPr algn="ctr">
              <a:defRPr sz="3038">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ormAutofit/>
          </a:bodyPr>
          <a:lstStyle>
            <a:lvl1pPr marL="0" indent="0" algn="ctr">
              <a:buNone/>
              <a:defRPr sz="1181">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B92B50D4-8C9B-4CAE-9922-4E5EFAF500EB}"/>
              </a:ext>
            </a:extLst>
          </p:cNvPr>
          <p:cNvSpPr>
            <a:spLocks noGrp="1"/>
          </p:cNvSpPr>
          <p:nvPr>
            <p:ph type="dt" sz="half" idx="10"/>
          </p:nvPr>
        </p:nvSpPr>
        <p:spPr>
          <a:xfrm>
            <a:off x="5987655" y="5037138"/>
            <a:ext cx="672703" cy="279400"/>
          </a:xfrm>
        </p:spPr>
        <p:txBody>
          <a:bodyPr/>
          <a:lstStyle>
            <a:lvl1pPr>
              <a:defRPr/>
            </a:lvl1pPr>
          </a:lstStyle>
          <a:p>
            <a:pPr>
              <a:defRPr/>
            </a:pPr>
            <a:fld id="{B0BC2C32-5193-40F4-88DA-8A70F084BE99}" type="datetimeFigureOut">
              <a:rPr lang="en-GB"/>
              <a:pPr>
                <a:defRPr/>
              </a:pPr>
              <a:t>29/03/2023</a:t>
            </a:fld>
            <a:endParaRPr lang="en-GB"/>
          </a:p>
        </p:txBody>
      </p:sp>
      <p:sp>
        <p:nvSpPr>
          <p:cNvPr id="11" name="Footer Placeholder 4">
            <a:extLst>
              <a:ext uri="{FF2B5EF4-FFF2-40B4-BE49-F238E27FC236}">
                <a16:creationId xmlns:a16="http://schemas.microsoft.com/office/drawing/2014/main" id="{56911ED0-3933-4A99-B3A9-3769DDF300AF}"/>
              </a:ext>
            </a:extLst>
          </p:cNvPr>
          <p:cNvSpPr>
            <a:spLocks noGrp="1"/>
          </p:cNvSpPr>
          <p:nvPr>
            <p:ph type="ftr" sz="quarter" idx="11"/>
          </p:nvPr>
        </p:nvSpPr>
        <p:spPr>
          <a:xfrm>
            <a:off x="2019301" y="5037138"/>
            <a:ext cx="3911204" cy="279400"/>
          </a:xfrm>
        </p:spPr>
        <p:txBody>
          <a:bodyPr/>
          <a:lstStyle>
            <a:lvl1pPr>
              <a:defRPr/>
            </a:lvl1pPr>
          </a:lstStyle>
          <a:p>
            <a:pPr>
              <a:defRPr/>
            </a:pPr>
            <a:endParaRPr lang="en-GB"/>
          </a:p>
        </p:txBody>
      </p:sp>
      <p:sp>
        <p:nvSpPr>
          <p:cNvPr id="12" name="Slide Number Placeholder 5">
            <a:extLst>
              <a:ext uri="{FF2B5EF4-FFF2-40B4-BE49-F238E27FC236}">
                <a16:creationId xmlns:a16="http://schemas.microsoft.com/office/drawing/2014/main" id="{FF1DC07E-F52A-4BF4-94E0-2DCB675502C9}"/>
              </a:ext>
            </a:extLst>
          </p:cNvPr>
          <p:cNvSpPr>
            <a:spLocks noGrp="1"/>
          </p:cNvSpPr>
          <p:nvPr>
            <p:ph type="sldNum" sz="quarter" idx="12"/>
          </p:nvPr>
        </p:nvSpPr>
        <p:spPr>
          <a:xfrm>
            <a:off x="6717508" y="5037138"/>
            <a:ext cx="413147" cy="279400"/>
          </a:xfrm>
        </p:spPr>
        <p:txBody>
          <a:bodyPr/>
          <a:lstStyle>
            <a:lvl1pPr>
              <a:defRPr/>
            </a:lvl1pPr>
          </a:lstStyle>
          <a:p>
            <a:pPr>
              <a:defRPr/>
            </a:pPr>
            <a:fld id="{0301FA94-33C4-4103-B499-DE80C0D6DC00}" type="slidenum">
              <a:rPr lang="en-GB"/>
              <a:pPr>
                <a:defRPr/>
              </a:pPr>
              <a:t>‹#›</a:t>
            </a:fld>
            <a:endParaRPr lang="en-GB"/>
          </a:p>
        </p:txBody>
      </p:sp>
    </p:spTree>
    <p:extLst>
      <p:ext uri="{BB962C8B-B14F-4D97-AF65-F5344CB8AC3E}">
        <p14:creationId xmlns:p14="http://schemas.microsoft.com/office/powerpoint/2010/main" val="636354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98F55BD-4023-4275-84F6-7A2E476D0E5E}"/>
              </a:ext>
            </a:extLst>
          </p:cNvPr>
          <p:cNvCxnSpPr/>
          <p:nvPr/>
        </p:nvCxnSpPr>
        <p:spPr>
          <a:xfrm>
            <a:off x="1046561" y="2420938"/>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385AACF-5E6C-46F5-A143-C3C0E92EDB65}"/>
              </a:ext>
            </a:extLst>
          </p:cNvPr>
          <p:cNvSpPr>
            <a:spLocks noGrp="1"/>
          </p:cNvSpPr>
          <p:nvPr>
            <p:ph type="dt" sz="half" idx="10"/>
          </p:nvPr>
        </p:nvSpPr>
        <p:spPr/>
        <p:txBody>
          <a:bodyPr/>
          <a:lstStyle>
            <a:lvl1pPr>
              <a:defRPr/>
            </a:lvl1pPr>
          </a:lstStyle>
          <a:p>
            <a:pPr>
              <a:defRPr/>
            </a:pPr>
            <a:fld id="{38026CE8-B114-44B8-A139-4BE580F81EEB}" type="datetimeFigureOut">
              <a:rPr lang="en-GB"/>
              <a:pPr>
                <a:defRPr/>
              </a:pPr>
              <a:t>29/03/2023</a:t>
            </a:fld>
            <a:endParaRPr lang="en-GB"/>
          </a:p>
        </p:txBody>
      </p:sp>
      <p:sp>
        <p:nvSpPr>
          <p:cNvPr id="6" name="Footer Placeholder 4">
            <a:extLst>
              <a:ext uri="{FF2B5EF4-FFF2-40B4-BE49-F238E27FC236}">
                <a16:creationId xmlns:a16="http://schemas.microsoft.com/office/drawing/2014/main" id="{F0525F2B-A5A7-4B3E-A635-B646A856E76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DD1D2D2-043C-4CBB-9F68-5B8D13A5A31E}"/>
              </a:ext>
            </a:extLst>
          </p:cNvPr>
          <p:cNvSpPr>
            <a:spLocks noGrp="1"/>
          </p:cNvSpPr>
          <p:nvPr>
            <p:ph type="sldNum" sz="quarter" idx="12"/>
          </p:nvPr>
        </p:nvSpPr>
        <p:spPr/>
        <p:txBody>
          <a:bodyPr/>
          <a:lstStyle>
            <a:lvl1pPr>
              <a:defRPr/>
            </a:lvl1pPr>
          </a:lstStyle>
          <a:p>
            <a:pPr>
              <a:defRPr/>
            </a:pPr>
            <a:fld id="{831614B7-4540-4EE8-BEE5-0252298D8B4A}" type="slidenum">
              <a:rPr lang="en-GB"/>
              <a:pPr>
                <a:defRPr/>
              </a:pPr>
              <a:t>‹#›</a:t>
            </a:fld>
            <a:endParaRPr lang="en-GB"/>
          </a:p>
        </p:txBody>
      </p:sp>
    </p:spTree>
    <p:extLst>
      <p:ext uri="{BB962C8B-B14F-4D97-AF65-F5344CB8AC3E}">
        <p14:creationId xmlns:p14="http://schemas.microsoft.com/office/powerpoint/2010/main" val="31604679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DE1244-F3FD-4D72-A94B-58BFE08B78CF}"/>
              </a:ext>
            </a:extLst>
          </p:cNvPr>
          <p:cNvCxnSpPr/>
          <p:nvPr/>
        </p:nvCxnSpPr>
        <p:spPr>
          <a:xfrm>
            <a:off x="1509714" y="3709988"/>
            <a:ext cx="612219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11302" y="1752606"/>
            <a:ext cx="6119016" cy="1822514"/>
          </a:xfrm>
        </p:spPr>
        <p:txBody>
          <a:bodyPr anchor="b">
            <a:normAutofit/>
          </a:bodyPr>
          <a:lstStyle>
            <a:lvl1pPr algn="ctr">
              <a:defRPr sz="2475"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ormAutofit/>
          </a:bodyPr>
          <a:lstStyle>
            <a:lvl1pPr marL="0" indent="0" algn="ctr">
              <a:buNone/>
              <a:defRPr sz="1350">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9E716874-A432-457C-941C-82F8FC84F90A}"/>
              </a:ext>
            </a:extLst>
          </p:cNvPr>
          <p:cNvSpPr>
            <a:spLocks noGrp="1"/>
          </p:cNvSpPr>
          <p:nvPr>
            <p:ph type="dt" sz="half" idx="10"/>
          </p:nvPr>
        </p:nvSpPr>
        <p:spPr/>
        <p:txBody>
          <a:bodyPr/>
          <a:lstStyle>
            <a:lvl1pPr>
              <a:defRPr/>
            </a:lvl1pPr>
          </a:lstStyle>
          <a:p>
            <a:pPr>
              <a:defRPr/>
            </a:pPr>
            <a:fld id="{9EEA9EA6-DE1C-4469-9255-B0168B2F9ED8}" type="datetimeFigureOut">
              <a:rPr lang="en-GB"/>
              <a:pPr>
                <a:defRPr/>
              </a:pPr>
              <a:t>29/03/2023</a:t>
            </a:fld>
            <a:endParaRPr lang="en-GB"/>
          </a:p>
        </p:txBody>
      </p:sp>
      <p:sp>
        <p:nvSpPr>
          <p:cNvPr id="6" name="Footer Placeholder 4">
            <a:extLst>
              <a:ext uri="{FF2B5EF4-FFF2-40B4-BE49-F238E27FC236}">
                <a16:creationId xmlns:a16="http://schemas.microsoft.com/office/drawing/2014/main" id="{9877617A-F61F-4424-BE58-2BAC08C8C4D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95DAD3D-E5CB-4075-B51C-8FF9421D4A47}"/>
              </a:ext>
            </a:extLst>
          </p:cNvPr>
          <p:cNvSpPr>
            <a:spLocks noGrp="1"/>
          </p:cNvSpPr>
          <p:nvPr>
            <p:ph type="sldNum" sz="quarter" idx="12"/>
          </p:nvPr>
        </p:nvSpPr>
        <p:spPr/>
        <p:txBody>
          <a:bodyPr/>
          <a:lstStyle>
            <a:lvl1pPr>
              <a:defRPr/>
            </a:lvl1pPr>
          </a:lstStyle>
          <a:p>
            <a:pPr>
              <a:defRPr/>
            </a:pPr>
            <a:fld id="{931C7BAF-3FF8-4027-B267-90B481F1161B}" type="slidenum">
              <a:rPr lang="en-GB"/>
              <a:pPr>
                <a:defRPr/>
              </a:pPr>
              <a:t>‹#›</a:t>
            </a:fld>
            <a:endParaRPr lang="en-GB"/>
          </a:p>
        </p:txBody>
      </p:sp>
    </p:spTree>
    <p:extLst>
      <p:ext uri="{BB962C8B-B14F-4D97-AF65-F5344CB8AC3E}">
        <p14:creationId xmlns:p14="http://schemas.microsoft.com/office/powerpoint/2010/main" val="795662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67BE0F-2999-4260-B968-EA6D4D5AED68}"/>
              </a:ext>
            </a:extLst>
          </p:cNvPr>
          <p:cNvCxnSpPr/>
          <p:nvPr/>
        </p:nvCxnSpPr>
        <p:spPr>
          <a:xfrm>
            <a:off x="1046561" y="2420938"/>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FF658B0-0A8A-42A2-9561-D79B69DC8971}"/>
              </a:ext>
            </a:extLst>
          </p:cNvPr>
          <p:cNvSpPr>
            <a:spLocks noGrp="1"/>
          </p:cNvSpPr>
          <p:nvPr>
            <p:ph type="dt" sz="half" idx="10"/>
          </p:nvPr>
        </p:nvSpPr>
        <p:spPr/>
        <p:txBody>
          <a:bodyPr/>
          <a:lstStyle>
            <a:lvl1pPr>
              <a:defRPr/>
            </a:lvl1pPr>
          </a:lstStyle>
          <a:p>
            <a:pPr>
              <a:defRPr/>
            </a:pPr>
            <a:fld id="{4B7A3EA0-9A65-457A-BF95-947E5E42ADAC}" type="datetimeFigureOut">
              <a:rPr lang="en-GB"/>
              <a:pPr>
                <a:defRPr/>
              </a:pPr>
              <a:t>29/03/2023</a:t>
            </a:fld>
            <a:endParaRPr lang="en-GB"/>
          </a:p>
        </p:txBody>
      </p:sp>
      <p:sp>
        <p:nvSpPr>
          <p:cNvPr id="7" name="Footer Placeholder 5">
            <a:extLst>
              <a:ext uri="{FF2B5EF4-FFF2-40B4-BE49-F238E27FC236}">
                <a16:creationId xmlns:a16="http://schemas.microsoft.com/office/drawing/2014/main" id="{33BD70C0-6988-44C0-AA19-5581E7F8E3AC}"/>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CE7FF6F9-F826-471B-A5E5-A61CF091069B}"/>
              </a:ext>
            </a:extLst>
          </p:cNvPr>
          <p:cNvSpPr>
            <a:spLocks noGrp="1"/>
          </p:cNvSpPr>
          <p:nvPr>
            <p:ph type="sldNum" sz="quarter" idx="12"/>
          </p:nvPr>
        </p:nvSpPr>
        <p:spPr/>
        <p:txBody>
          <a:bodyPr/>
          <a:lstStyle>
            <a:lvl1pPr>
              <a:defRPr/>
            </a:lvl1pPr>
          </a:lstStyle>
          <a:p>
            <a:pPr>
              <a:defRPr/>
            </a:pPr>
            <a:fld id="{CFF9D1DC-1ADD-4B82-BA65-D84DEF6414B8}" type="slidenum">
              <a:rPr lang="en-GB"/>
              <a:pPr>
                <a:defRPr/>
              </a:pPr>
              <a:t>‹#›</a:t>
            </a:fld>
            <a:endParaRPr lang="en-GB"/>
          </a:p>
        </p:txBody>
      </p:sp>
    </p:spTree>
    <p:extLst>
      <p:ext uri="{BB962C8B-B14F-4D97-AF65-F5344CB8AC3E}">
        <p14:creationId xmlns:p14="http://schemas.microsoft.com/office/powerpoint/2010/main" val="2761257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8DD651-D81D-4FAF-AF83-66F8C459D3AD}"/>
              </a:ext>
            </a:extLst>
          </p:cNvPr>
          <p:cNvCxnSpPr/>
          <p:nvPr/>
        </p:nvCxnSpPr>
        <p:spPr>
          <a:xfrm>
            <a:off x="1046561" y="2420938"/>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378"/>
              </a:spcBef>
              <a:spcAft>
                <a:spcPts val="338"/>
              </a:spcAft>
              <a:buNone/>
              <a:defRPr sz="1575"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378"/>
              </a:spcBef>
              <a:spcAft>
                <a:spcPts val="338"/>
              </a:spcAft>
              <a:buNone/>
              <a:defRPr sz="1575" b="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AC07728E-92B1-4B0B-BD53-3DF5DF84F64F}"/>
              </a:ext>
            </a:extLst>
          </p:cNvPr>
          <p:cNvSpPr>
            <a:spLocks noGrp="1"/>
          </p:cNvSpPr>
          <p:nvPr>
            <p:ph type="dt" sz="half" idx="10"/>
          </p:nvPr>
        </p:nvSpPr>
        <p:spPr/>
        <p:txBody>
          <a:bodyPr/>
          <a:lstStyle>
            <a:lvl1pPr>
              <a:defRPr/>
            </a:lvl1pPr>
          </a:lstStyle>
          <a:p>
            <a:pPr>
              <a:defRPr/>
            </a:pPr>
            <a:fld id="{12A2D11A-2D27-4292-9C84-AA86C86D4A8C}" type="datetimeFigureOut">
              <a:rPr lang="en-GB"/>
              <a:pPr>
                <a:defRPr/>
              </a:pPr>
              <a:t>29/03/2023</a:t>
            </a:fld>
            <a:endParaRPr lang="en-GB"/>
          </a:p>
        </p:txBody>
      </p:sp>
      <p:sp>
        <p:nvSpPr>
          <p:cNvPr id="9" name="Footer Placeholder 7">
            <a:extLst>
              <a:ext uri="{FF2B5EF4-FFF2-40B4-BE49-F238E27FC236}">
                <a16:creationId xmlns:a16="http://schemas.microsoft.com/office/drawing/2014/main" id="{6AB24AD4-9733-48FA-A9CB-F345BE47CE12}"/>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2392EF7C-9FF3-423F-AD13-874AF4DFE478}"/>
              </a:ext>
            </a:extLst>
          </p:cNvPr>
          <p:cNvSpPr>
            <a:spLocks noGrp="1"/>
          </p:cNvSpPr>
          <p:nvPr>
            <p:ph type="sldNum" sz="quarter" idx="12"/>
          </p:nvPr>
        </p:nvSpPr>
        <p:spPr/>
        <p:txBody>
          <a:bodyPr/>
          <a:lstStyle>
            <a:lvl1pPr>
              <a:defRPr/>
            </a:lvl1pPr>
          </a:lstStyle>
          <a:p>
            <a:pPr>
              <a:defRPr/>
            </a:pPr>
            <a:fld id="{245C9296-E625-4F25-AD28-2F9500BD24EB}" type="slidenum">
              <a:rPr lang="en-GB"/>
              <a:pPr>
                <a:defRPr/>
              </a:pPr>
              <a:t>‹#›</a:t>
            </a:fld>
            <a:endParaRPr lang="en-GB"/>
          </a:p>
        </p:txBody>
      </p:sp>
    </p:spTree>
    <p:extLst>
      <p:ext uri="{BB962C8B-B14F-4D97-AF65-F5344CB8AC3E}">
        <p14:creationId xmlns:p14="http://schemas.microsoft.com/office/powerpoint/2010/main" val="3245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EC044E50-43D4-4406-B6B2-628638C09474}" type="datetimeFigureOut">
              <a:rPr lang="en-IE" smtClean="0"/>
              <a:t>29/03/2023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3073126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D026967-6F5B-46C1-B3EE-9C00BF6B7F77}"/>
              </a:ext>
            </a:extLst>
          </p:cNvPr>
          <p:cNvCxnSpPr/>
          <p:nvPr/>
        </p:nvCxnSpPr>
        <p:spPr>
          <a:xfrm>
            <a:off x="1046561" y="2420938"/>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D2205124-1FB9-40D9-8F91-6E72ECD261E6}"/>
              </a:ext>
            </a:extLst>
          </p:cNvPr>
          <p:cNvSpPr>
            <a:spLocks noGrp="1"/>
          </p:cNvSpPr>
          <p:nvPr>
            <p:ph type="dt" sz="half" idx="10"/>
          </p:nvPr>
        </p:nvSpPr>
        <p:spPr/>
        <p:txBody>
          <a:bodyPr/>
          <a:lstStyle>
            <a:lvl1pPr>
              <a:defRPr/>
            </a:lvl1pPr>
          </a:lstStyle>
          <a:p>
            <a:pPr>
              <a:defRPr/>
            </a:pPr>
            <a:fld id="{823C8F48-A02D-436E-AC7D-F6AB9E0C9EC4}" type="datetimeFigureOut">
              <a:rPr lang="en-GB"/>
              <a:pPr>
                <a:defRPr/>
              </a:pPr>
              <a:t>29/03/2023</a:t>
            </a:fld>
            <a:endParaRPr lang="en-GB"/>
          </a:p>
        </p:txBody>
      </p:sp>
      <p:sp>
        <p:nvSpPr>
          <p:cNvPr id="5" name="Footer Placeholder 3">
            <a:extLst>
              <a:ext uri="{FF2B5EF4-FFF2-40B4-BE49-F238E27FC236}">
                <a16:creationId xmlns:a16="http://schemas.microsoft.com/office/drawing/2014/main" id="{20C5292D-F11F-40CD-8691-ADF227F6318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C7D7EA57-D123-4507-B2B1-90F084176682}"/>
              </a:ext>
            </a:extLst>
          </p:cNvPr>
          <p:cNvSpPr>
            <a:spLocks noGrp="1"/>
          </p:cNvSpPr>
          <p:nvPr>
            <p:ph type="sldNum" sz="quarter" idx="12"/>
          </p:nvPr>
        </p:nvSpPr>
        <p:spPr/>
        <p:txBody>
          <a:bodyPr/>
          <a:lstStyle>
            <a:lvl1pPr>
              <a:defRPr/>
            </a:lvl1pPr>
          </a:lstStyle>
          <a:p>
            <a:pPr>
              <a:defRPr/>
            </a:pPr>
            <a:fld id="{74558A50-ABD5-447A-8B4D-2A33F3786243}" type="slidenum">
              <a:rPr lang="en-GB"/>
              <a:pPr>
                <a:defRPr/>
              </a:pPr>
              <a:t>‹#›</a:t>
            </a:fld>
            <a:endParaRPr lang="en-GB"/>
          </a:p>
        </p:txBody>
      </p:sp>
    </p:spTree>
    <p:extLst>
      <p:ext uri="{BB962C8B-B14F-4D97-AF65-F5344CB8AC3E}">
        <p14:creationId xmlns:p14="http://schemas.microsoft.com/office/powerpoint/2010/main" val="3276970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57200C-A723-42C9-AD98-BB2B5EE8BB64}"/>
              </a:ext>
            </a:extLst>
          </p:cNvPr>
          <p:cNvSpPr>
            <a:spLocks noGrp="1"/>
          </p:cNvSpPr>
          <p:nvPr>
            <p:ph type="dt" sz="half" idx="10"/>
          </p:nvPr>
        </p:nvSpPr>
        <p:spPr/>
        <p:txBody>
          <a:bodyPr/>
          <a:lstStyle>
            <a:lvl1pPr>
              <a:defRPr/>
            </a:lvl1pPr>
          </a:lstStyle>
          <a:p>
            <a:pPr>
              <a:defRPr/>
            </a:pPr>
            <a:fld id="{9C8C74FF-0D15-4264-9FA2-F90C455B8552}" type="datetimeFigureOut">
              <a:rPr lang="en-GB"/>
              <a:pPr>
                <a:defRPr/>
              </a:pPr>
              <a:t>29/03/2023</a:t>
            </a:fld>
            <a:endParaRPr lang="en-GB"/>
          </a:p>
        </p:txBody>
      </p:sp>
      <p:sp>
        <p:nvSpPr>
          <p:cNvPr id="3" name="Footer Placeholder 4">
            <a:extLst>
              <a:ext uri="{FF2B5EF4-FFF2-40B4-BE49-F238E27FC236}">
                <a16:creationId xmlns:a16="http://schemas.microsoft.com/office/drawing/2014/main" id="{D388061C-D410-4E9C-8B59-F70EBFBAF1D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5970E0-8F5D-4B63-B4E0-F7266BA77E15}"/>
              </a:ext>
            </a:extLst>
          </p:cNvPr>
          <p:cNvSpPr>
            <a:spLocks noGrp="1"/>
          </p:cNvSpPr>
          <p:nvPr>
            <p:ph type="sldNum" sz="quarter" idx="12"/>
          </p:nvPr>
        </p:nvSpPr>
        <p:spPr/>
        <p:txBody>
          <a:bodyPr/>
          <a:lstStyle>
            <a:lvl1pPr>
              <a:defRPr/>
            </a:lvl1pPr>
          </a:lstStyle>
          <a:p>
            <a:pPr>
              <a:defRPr/>
            </a:pPr>
            <a:fld id="{6C724665-632C-4509-9336-69FE89180E16}" type="slidenum">
              <a:rPr lang="en-GB"/>
              <a:pPr>
                <a:defRPr/>
              </a:pPr>
              <a:t>‹#›</a:t>
            </a:fld>
            <a:endParaRPr lang="en-GB"/>
          </a:p>
        </p:txBody>
      </p:sp>
    </p:spTree>
    <p:extLst>
      <p:ext uri="{BB962C8B-B14F-4D97-AF65-F5344CB8AC3E}">
        <p14:creationId xmlns:p14="http://schemas.microsoft.com/office/powerpoint/2010/main" val="386602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0721D46-300F-426A-B2D6-789FC51687F2}"/>
              </a:ext>
            </a:extLst>
          </p:cNvPr>
          <p:cNvCxnSpPr/>
          <p:nvPr/>
        </p:nvCxnSpPr>
        <p:spPr>
          <a:xfrm>
            <a:off x="1046561" y="2913063"/>
            <a:ext cx="26360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0360" y="1388534"/>
            <a:ext cx="2788841" cy="1371600"/>
          </a:xfrm>
        </p:spPr>
        <p:txBody>
          <a:bodyPr anchor="b">
            <a:normAutofit/>
          </a:bodyPr>
          <a:lstStyle>
            <a:lvl1pPr algn="ctr">
              <a:defRPr sz="135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ormAutofit/>
          </a:bodyPr>
          <a:lstStyle>
            <a:lvl1pPr marL="0" indent="0" algn="ctr">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6" name="Date Placeholder 4">
            <a:extLst>
              <a:ext uri="{FF2B5EF4-FFF2-40B4-BE49-F238E27FC236}">
                <a16:creationId xmlns:a16="http://schemas.microsoft.com/office/drawing/2014/main" id="{EEA05F89-8A58-48F3-8EF8-8FE580D8465A}"/>
              </a:ext>
            </a:extLst>
          </p:cNvPr>
          <p:cNvSpPr>
            <a:spLocks noGrp="1"/>
          </p:cNvSpPr>
          <p:nvPr>
            <p:ph type="dt" sz="half" idx="10"/>
          </p:nvPr>
        </p:nvSpPr>
        <p:spPr/>
        <p:txBody>
          <a:bodyPr/>
          <a:lstStyle>
            <a:lvl1pPr>
              <a:defRPr/>
            </a:lvl1pPr>
          </a:lstStyle>
          <a:p>
            <a:pPr>
              <a:defRPr/>
            </a:pPr>
            <a:fld id="{117470DB-9D44-40BF-9F0D-1EBEFC9E0687}" type="datetimeFigureOut">
              <a:rPr lang="en-GB"/>
              <a:pPr>
                <a:defRPr/>
              </a:pPr>
              <a:t>29/03/2023</a:t>
            </a:fld>
            <a:endParaRPr lang="en-GB"/>
          </a:p>
        </p:txBody>
      </p:sp>
      <p:sp>
        <p:nvSpPr>
          <p:cNvPr id="7" name="Footer Placeholder 5">
            <a:extLst>
              <a:ext uri="{FF2B5EF4-FFF2-40B4-BE49-F238E27FC236}">
                <a16:creationId xmlns:a16="http://schemas.microsoft.com/office/drawing/2014/main" id="{56F24563-DE4B-4FB1-A52A-2B4C541C4889}"/>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D24A9EDE-A4AB-4FA1-8A85-DB46AA6EE60C}"/>
              </a:ext>
            </a:extLst>
          </p:cNvPr>
          <p:cNvSpPr>
            <a:spLocks noGrp="1"/>
          </p:cNvSpPr>
          <p:nvPr>
            <p:ph type="sldNum" sz="quarter" idx="12"/>
          </p:nvPr>
        </p:nvSpPr>
        <p:spPr/>
        <p:txBody>
          <a:bodyPr/>
          <a:lstStyle>
            <a:lvl1pPr>
              <a:defRPr/>
            </a:lvl1pPr>
          </a:lstStyle>
          <a:p>
            <a:pPr>
              <a:defRPr/>
            </a:pPr>
            <a:fld id="{F47C2779-D7DA-4652-93AB-F438500387F4}" type="slidenum">
              <a:rPr lang="en-GB"/>
              <a:pPr>
                <a:defRPr/>
              </a:pPr>
              <a:t>‹#›</a:t>
            </a:fld>
            <a:endParaRPr lang="en-GB"/>
          </a:p>
        </p:txBody>
      </p:sp>
    </p:spTree>
    <p:extLst>
      <p:ext uri="{BB962C8B-B14F-4D97-AF65-F5344CB8AC3E}">
        <p14:creationId xmlns:p14="http://schemas.microsoft.com/office/powerpoint/2010/main" val="940778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1575"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71549" y="3255432"/>
            <a:ext cx="4681362" cy="1828800"/>
          </a:xfrm>
        </p:spPr>
        <p:txBody>
          <a:bodyPr>
            <a:normAutofit/>
          </a:bodyPr>
          <a:lstStyle>
            <a:lvl1pPr marL="0" indent="0" algn="ctr">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3">
            <a:extLst>
              <a:ext uri="{FF2B5EF4-FFF2-40B4-BE49-F238E27FC236}">
                <a16:creationId xmlns:a16="http://schemas.microsoft.com/office/drawing/2014/main" id="{58F3A591-DAF7-4993-BE92-38A630CAC5AD}"/>
              </a:ext>
            </a:extLst>
          </p:cNvPr>
          <p:cNvSpPr>
            <a:spLocks noGrp="1"/>
          </p:cNvSpPr>
          <p:nvPr>
            <p:ph type="dt" sz="half" idx="10"/>
          </p:nvPr>
        </p:nvSpPr>
        <p:spPr/>
        <p:txBody>
          <a:bodyPr/>
          <a:lstStyle>
            <a:lvl1pPr>
              <a:defRPr/>
            </a:lvl1pPr>
          </a:lstStyle>
          <a:p>
            <a:pPr>
              <a:defRPr/>
            </a:pPr>
            <a:fld id="{85023AEB-F9B4-44C5-BCE2-E4ED95C17F36}" type="datetimeFigureOut">
              <a:rPr lang="en-GB"/>
              <a:pPr>
                <a:defRPr/>
              </a:pPr>
              <a:t>29/03/2023</a:t>
            </a:fld>
            <a:endParaRPr lang="en-GB"/>
          </a:p>
        </p:txBody>
      </p:sp>
      <p:sp>
        <p:nvSpPr>
          <p:cNvPr id="6" name="Footer Placeholder 4">
            <a:extLst>
              <a:ext uri="{FF2B5EF4-FFF2-40B4-BE49-F238E27FC236}">
                <a16:creationId xmlns:a16="http://schemas.microsoft.com/office/drawing/2014/main" id="{EA330963-D47A-4F35-AA6B-F367AE02027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548E75F-0C93-4F5D-BDAB-1707E100DF34}"/>
              </a:ext>
            </a:extLst>
          </p:cNvPr>
          <p:cNvSpPr>
            <a:spLocks noGrp="1"/>
          </p:cNvSpPr>
          <p:nvPr>
            <p:ph type="sldNum" sz="quarter" idx="12"/>
          </p:nvPr>
        </p:nvSpPr>
        <p:spPr/>
        <p:txBody>
          <a:bodyPr/>
          <a:lstStyle>
            <a:lvl1pPr>
              <a:defRPr/>
            </a:lvl1pPr>
          </a:lstStyle>
          <a:p>
            <a:pPr>
              <a:defRPr/>
            </a:pPr>
            <a:fld id="{20AE74B6-A0B8-4C04-A4F7-4B19AEF2D7CC}" type="slidenum">
              <a:rPr lang="en-GB"/>
              <a:pPr>
                <a:defRPr/>
              </a:pPr>
              <a:t>‹#›</a:t>
            </a:fld>
            <a:endParaRPr lang="en-GB"/>
          </a:p>
        </p:txBody>
      </p:sp>
    </p:spTree>
    <p:extLst>
      <p:ext uri="{BB962C8B-B14F-4D97-AF65-F5344CB8AC3E}">
        <p14:creationId xmlns:p14="http://schemas.microsoft.com/office/powerpoint/2010/main" val="3881166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3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3">
            <a:extLst>
              <a:ext uri="{FF2B5EF4-FFF2-40B4-BE49-F238E27FC236}">
                <a16:creationId xmlns:a16="http://schemas.microsoft.com/office/drawing/2014/main" id="{A758E737-FE80-42BA-BFAE-8002674C9D02}"/>
              </a:ext>
            </a:extLst>
          </p:cNvPr>
          <p:cNvSpPr>
            <a:spLocks noGrp="1"/>
          </p:cNvSpPr>
          <p:nvPr>
            <p:ph type="dt" sz="half" idx="10"/>
          </p:nvPr>
        </p:nvSpPr>
        <p:spPr/>
        <p:txBody>
          <a:bodyPr/>
          <a:lstStyle>
            <a:lvl1pPr>
              <a:defRPr/>
            </a:lvl1pPr>
          </a:lstStyle>
          <a:p>
            <a:pPr>
              <a:defRPr/>
            </a:pPr>
            <a:fld id="{1F9CC4CE-D27B-4BAA-A468-9C4E1571D1B0}" type="datetimeFigureOut">
              <a:rPr lang="en-GB"/>
              <a:pPr>
                <a:defRPr/>
              </a:pPr>
              <a:t>29/03/2023</a:t>
            </a:fld>
            <a:endParaRPr lang="en-GB"/>
          </a:p>
        </p:txBody>
      </p:sp>
      <p:sp>
        <p:nvSpPr>
          <p:cNvPr id="6" name="Footer Placeholder 4">
            <a:extLst>
              <a:ext uri="{FF2B5EF4-FFF2-40B4-BE49-F238E27FC236}">
                <a16:creationId xmlns:a16="http://schemas.microsoft.com/office/drawing/2014/main" id="{C43862A9-14E6-4CA2-81F7-00FDF538D58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60A7264-DAA0-4178-95D6-6B7408736924}"/>
              </a:ext>
            </a:extLst>
          </p:cNvPr>
          <p:cNvSpPr>
            <a:spLocks noGrp="1"/>
          </p:cNvSpPr>
          <p:nvPr>
            <p:ph type="sldNum" sz="quarter" idx="12"/>
          </p:nvPr>
        </p:nvSpPr>
        <p:spPr/>
        <p:txBody>
          <a:bodyPr/>
          <a:lstStyle>
            <a:lvl1pPr>
              <a:defRPr/>
            </a:lvl1pPr>
          </a:lstStyle>
          <a:p>
            <a:pPr>
              <a:defRPr/>
            </a:pPr>
            <a:fld id="{E5FB3777-F25B-4339-B207-E4D1FDF0808F}" type="slidenum">
              <a:rPr lang="en-GB"/>
              <a:pPr>
                <a:defRPr/>
              </a:pPr>
              <a:t>‹#›</a:t>
            </a:fld>
            <a:endParaRPr lang="en-GB"/>
          </a:p>
        </p:txBody>
      </p:sp>
    </p:spTree>
    <p:extLst>
      <p:ext uri="{BB962C8B-B14F-4D97-AF65-F5344CB8AC3E}">
        <p14:creationId xmlns:p14="http://schemas.microsoft.com/office/powerpoint/2010/main" val="3551765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9BCB046-700A-47FD-A2A3-A09D9AE16B6D}"/>
              </a:ext>
            </a:extLst>
          </p:cNvPr>
          <p:cNvCxnSpPr/>
          <p:nvPr/>
        </p:nvCxnSpPr>
        <p:spPr>
          <a:xfrm>
            <a:off x="1046561" y="4140200"/>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7902" y="982132"/>
            <a:ext cx="7194549" cy="2954868"/>
          </a:xfrm>
        </p:spPr>
        <p:txBody>
          <a:bodyPr>
            <a:normAutofit/>
          </a:bodyPr>
          <a:lstStyle>
            <a:lvl1pPr algn="ctr">
              <a:defRPr sz="18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125">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67A175E-7C6F-4D27-B3F2-1E69B3581116}"/>
              </a:ext>
            </a:extLst>
          </p:cNvPr>
          <p:cNvSpPr>
            <a:spLocks noGrp="1"/>
          </p:cNvSpPr>
          <p:nvPr>
            <p:ph type="dt" sz="half" idx="10"/>
          </p:nvPr>
        </p:nvSpPr>
        <p:spPr/>
        <p:txBody>
          <a:bodyPr/>
          <a:lstStyle>
            <a:lvl1pPr>
              <a:defRPr/>
            </a:lvl1pPr>
          </a:lstStyle>
          <a:p>
            <a:pPr>
              <a:defRPr/>
            </a:pPr>
            <a:fld id="{752E0FA4-A804-43A8-A77B-151C5E7FEE94}" type="datetimeFigureOut">
              <a:rPr lang="en-GB"/>
              <a:pPr>
                <a:defRPr/>
              </a:pPr>
              <a:t>29/03/2023</a:t>
            </a:fld>
            <a:endParaRPr lang="en-GB"/>
          </a:p>
        </p:txBody>
      </p:sp>
      <p:sp>
        <p:nvSpPr>
          <p:cNvPr id="6" name="Footer Placeholder 4">
            <a:extLst>
              <a:ext uri="{FF2B5EF4-FFF2-40B4-BE49-F238E27FC236}">
                <a16:creationId xmlns:a16="http://schemas.microsoft.com/office/drawing/2014/main" id="{DF98683E-FED3-4307-A0CE-46A2F46272F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42A3FE0-B3BC-46D1-A920-A05F58DCAEDF}"/>
              </a:ext>
            </a:extLst>
          </p:cNvPr>
          <p:cNvSpPr>
            <a:spLocks noGrp="1"/>
          </p:cNvSpPr>
          <p:nvPr>
            <p:ph type="sldNum" sz="quarter" idx="12"/>
          </p:nvPr>
        </p:nvSpPr>
        <p:spPr/>
        <p:txBody>
          <a:bodyPr/>
          <a:lstStyle>
            <a:lvl1pPr>
              <a:defRPr/>
            </a:lvl1pPr>
          </a:lstStyle>
          <a:p>
            <a:pPr>
              <a:defRPr/>
            </a:pPr>
            <a:fld id="{E511B5FE-031F-4B23-B330-39CD85F87914}" type="slidenum">
              <a:rPr lang="en-GB"/>
              <a:pPr>
                <a:defRPr/>
              </a:pPr>
              <a:t>‹#›</a:t>
            </a:fld>
            <a:endParaRPr lang="en-GB"/>
          </a:p>
        </p:txBody>
      </p:sp>
    </p:spTree>
    <p:extLst>
      <p:ext uri="{BB962C8B-B14F-4D97-AF65-F5344CB8AC3E}">
        <p14:creationId xmlns:p14="http://schemas.microsoft.com/office/powerpoint/2010/main" val="1016184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BB2F39-9DB5-4F58-9622-3EC2D8F6859B}"/>
              </a:ext>
            </a:extLst>
          </p:cNvPr>
          <p:cNvSpPr txBox="1">
            <a:spLocks noChangeArrowheads="1"/>
          </p:cNvSpPr>
          <p:nvPr/>
        </p:nvSpPr>
        <p:spPr bwMode="auto">
          <a:xfrm>
            <a:off x="646510" y="8794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4500"/>
              <a:t>“</a:t>
            </a:r>
          </a:p>
        </p:txBody>
      </p:sp>
      <p:sp>
        <p:nvSpPr>
          <p:cNvPr id="6" name="TextBox 5">
            <a:extLst>
              <a:ext uri="{FF2B5EF4-FFF2-40B4-BE49-F238E27FC236}">
                <a16:creationId xmlns:a16="http://schemas.microsoft.com/office/drawing/2014/main" id="{7D40E22B-FD57-455B-84C4-5D5E071973B5}"/>
              </a:ext>
            </a:extLst>
          </p:cNvPr>
          <p:cNvSpPr txBox="1">
            <a:spLocks noChangeArrowheads="1"/>
          </p:cNvSpPr>
          <p:nvPr/>
        </p:nvSpPr>
        <p:spPr bwMode="auto">
          <a:xfrm>
            <a:off x="7949804" y="2827341"/>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4500"/>
              <a:t>”</a:t>
            </a:r>
          </a:p>
        </p:txBody>
      </p:sp>
      <p:cxnSp>
        <p:nvCxnSpPr>
          <p:cNvPr id="7" name="Straight Connector 6">
            <a:extLst>
              <a:ext uri="{FF2B5EF4-FFF2-40B4-BE49-F238E27FC236}">
                <a16:creationId xmlns:a16="http://schemas.microsoft.com/office/drawing/2014/main" id="{7AC4B847-539B-4D26-B180-086E61ECF88D}"/>
              </a:ext>
            </a:extLst>
          </p:cNvPr>
          <p:cNvCxnSpPr/>
          <p:nvPr/>
        </p:nvCxnSpPr>
        <p:spPr>
          <a:xfrm>
            <a:off x="1046561" y="4140200"/>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84661" y="982132"/>
            <a:ext cx="6972299" cy="2370668"/>
          </a:xfrm>
        </p:spPr>
        <p:txBody>
          <a:bodyPr>
            <a:normAutofit/>
          </a:bodyPr>
          <a:lstStyle>
            <a:lvl1pPr algn="ctr">
              <a:defRPr sz="1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125"/>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125">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F3CA2D3A-0994-4823-AF01-1EA512E87B7D}"/>
              </a:ext>
            </a:extLst>
          </p:cNvPr>
          <p:cNvSpPr>
            <a:spLocks noGrp="1"/>
          </p:cNvSpPr>
          <p:nvPr>
            <p:ph type="dt" sz="half" idx="14"/>
          </p:nvPr>
        </p:nvSpPr>
        <p:spPr/>
        <p:txBody>
          <a:bodyPr/>
          <a:lstStyle>
            <a:lvl1pPr>
              <a:defRPr/>
            </a:lvl1pPr>
          </a:lstStyle>
          <a:p>
            <a:pPr>
              <a:defRPr/>
            </a:pPr>
            <a:fld id="{1B463D21-459C-4A30-9B5B-F18F49D9E84F}" type="datetimeFigureOut">
              <a:rPr lang="en-GB"/>
              <a:pPr>
                <a:defRPr/>
              </a:pPr>
              <a:t>29/03/2023</a:t>
            </a:fld>
            <a:endParaRPr lang="en-GB"/>
          </a:p>
        </p:txBody>
      </p:sp>
      <p:sp>
        <p:nvSpPr>
          <p:cNvPr id="9" name="Footer Placeholder 4">
            <a:extLst>
              <a:ext uri="{FF2B5EF4-FFF2-40B4-BE49-F238E27FC236}">
                <a16:creationId xmlns:a16="http://schemas.microsoft.com/office/drawing/2014/main" id="{5AE8672F-B8CE-4036-A7C2-540C7A7DC01F}"/>
              </a:ext>
            </a:extLst>
          </p:cNvPr>
          <p:cNvSpPr>
            <a:spLocks noGrp="1"/>
          </p:cNvSpPr>
          <p:nvPr>
            <p:ph type="ftr" sz="quarter" idx="15"/>
          </p:nvPr>
        </p:nvSpPr>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01CA7544-E858-4909-BC06-E79FBC3600B4}"/>
              </a:ext>
            </a:extLst>
          </p:cNvPr>
          <p:cNvSpPr>
            <a:spLocks noGrp="1"/>
          </p:cNvSpPr>
          <p:nvPr>
            <p:ph type="sldNum" sz="quarter" idx="16"/>
          </p:nvPr>
        </p:nvSpPr>
        <p:spPr/>
        <p:txBody>
          <a:bodyPr/>
          <a:lstStyle>
            <a:lvl1pPr>
              <a:defRPr/>
            </a:lvl1pPr>
          </a:lstStyle>
          <a:p>
            <a:pPr>
              <a:defRPr/>
            </a:pPr>
            <a:fld id="{A8439CFE-C1ED-4066-89BF-81DD825D5189}" type="slidenum">
              <a:rPr lang="en-GB"/>
              <a:pPr>
                <a:defRPr/>
              </a:pPr>
              <a:t>‹#›</a:t>
            </a:fld>
            <a:endParaRPr lang="en-GB"/>
          </a:p>
        </p:txBody>
      </p:sp>
    </p:spTree>
    <p:extLst>
      <p:ext uri="{BB962C8B-B14F-4D97-AF65-F5344CB8AC3E}">
        <p14:creationId xmlns:p14="http://schemas.microsoft.com/office/powerpoint/2010/main" val="3708743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18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ormAutofit/>
          </a:bodyPr>
          <a:lstStyle>
            <a:lvl1pPr marL="0" indent="0" algn="l">
              <a:buNone/>
              <a:defRPr sz="1125">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0DBAD8-9A30-41F0-8AB6-8299CF54CE1F}"/>
              </a:ext>
            </a:extLst>
          </p:cNvPr>
          <p:cNvSpPr>
            <a:spLocks noGrp="1"/>
          </p:cNvSpPr>
          <p:nvPr>
            <p:ph type="dt" sz="half" idx="10"/>
          </p:nvPr>
        </p:nvSpPr>
        <p:spPr/>
        <p:txBody>
          <a:bodyPr/>
          <a:lstStyle>
            <a:lvl1pPr>
              <a:defRPr/>
            </a:lvl1pPr>
          </a:lstStyle>
          <a:p>
            <a:pPr>
              <a:defRPr/>
            </a:pPr>
            <a:fld id="{D45324EE-DA9B-451E-90E5-E7AC9E06214A}" type="datetimeFigureOut">
              <a:rPr lang="en-GB"/>
              <a:pPr>
                <a:defRPr/>
              </a:pPr>
              <a:t>29/03/2023</a:t>
            </a:fld>
            <a:endParaRPr lang="en-GB"/>
          </a:p>
        </p:txBody>
      </p:sp>
      <p:sp>
        <p:nvSpPr>
          <p:cNvPr id="5" name="Footer Placeholder 4">
            <a:extLst>
              <a:ext uri="{FF2B5EF4-FFF2-40B4-BE49-F238E27FC236}">
                <a16:creationId xmlns:a16="http://schemas.microsoft.com/office/drawing/2014/main" id="{A7D0F687-EB27-4228-AE3B-51021AB103E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CFECE3-4E88-4A23-A330-D522EA6F6E21}"/>
              </a:ext>
            </a:extLst>
          </p:cNvPr>
          <p:cNvSpPr>
            <a:spLocks noGrp="1"/>
          </p:cNvSpPr>
          <p:nvPr>
            <p:ph type="sldNum" sz="quarter" idx="12"/>
          </p:nvPr>
        </p:nvSpPr>
        <p:spPr/>
        <p:txBody>
          <a:bodyPr/>
          <a:lstStyle>
            <a:lvl1pPr>
              <a:defRPr/>
            </a:lvl1pPr>
          </a:lstStyle>
          <a:p>
            <a:pPr>
              <a:defRPr/>
            </a:pPr>
            <a:fld id="{A5EABBD8-17B7-49AD-8D56-0C36DD5A08FA}" type="slidenum">
              <a:rPr lang="en-GB"/>
              <a:pPr>
                <a:defRPr/>
              </a:pPr>
              <a:t>‹#›</a:t>
            </a:fld>
            <a:endParaRPr lang="en-GB"/>
          </a:p>
        </p:txBody>
      </p:sp>
    </p:spTree>
    <p:extLst>
      <p:ext uri="{BB962C8B-B14F-4D97-AF65-F5344CB8AC3E}">
        <p14:creationId xmlns:p14="http://schemas.microsoft.com/office/powerpoint/2010/main" val="2174304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65C1FE-6DD4-4A34-8F90-8FEA4AB5A5E2}"/>
              </a:ext>
            </a:extLst>
          </p:cNvPr>
          <p:cNvSpPr txBox="1">
            <a:spLocks noChangeArrowheads="1"/>
          </p:cNvSpPr>
          <p:nvPr/>
        </p:nvSpPr>
        <p:spPr bwMode="auto">
          <a:xfrm>
            <a:off x="646510" y="8794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4500"/>
              <a:t>“</a:t>
            </a:r>
          </a:p>
        </p:txBody>
      </p:sp>
      <p:sp>
        <p:nvSpPr>
          <p:cNvPr id="6" name="TextBox 5">
            <a:extLst>
              <a:ext uri="{FF2B5EF4-FFF2-40B4-BE49-F238E27FC236}">
                <a16:creationId xmlns:a16="http://schemas.microsoft.com/office/drawing/2014/main" id="{4453FAA0-F83A-4C8D-8C3F-A131FD06FB67}"/>
              </a:ext>
            </a:extLst>
          </p:cNvPr>
          <p:cNvSpPr txBox="1">
            <a:spLocks noChangeArrowheads="1"/>
          </p:cNvSpPr>
          <p:nvPr/>
        </p:nvSpPr>
        <p:spPr bwMode="auto">
          <a:xfrm>
            <a:off x="7949804" y="2598741"/>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4500"/>
              <a:t>”</a:t>
            </a:r>
          </a:p>
        </p:txBody>
      </p:sp>
      <p:cxnSp>
        <p:nvCxnSpPr>
          <p:cNvPr id="7" name="Straight Connector 6">
            <a:extLst>
              <a:ext uri="{FF2B5EF4-FFF2-40B4-BE49-F238E27FC236}">
                <a16:creationId xmlns:a16="http://schemas.microsoft.com/office/drawing/2014/main" id="{B97CD1A8-3C4B-47B6-B852-C9E3E5C5DE46}"/>
              </a:ext>
            </a:extLst>
          </p:cNvPr>
          <p:cNvCxnSpPr/>
          <p:nvPr/>
        </p:nvCxnSpPr>
        <p:spPr>
          <a:xfrm>
            <a:off x="1046561" y="3429000"/>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84661" y="982132"/>
            <a:ext cx="6972299" cy="2243668"/>
          </a:xfrm>
        </p:spPr>
        <p:txBody>
          <a:bodyPr>
            <a:normAutofit/>
          </a:bodyPr>
          <a:lstStyle>
            <a:lvl1pPr algn="ctr">
              <a:defRPr sz="18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350">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ormAutofit/>
          </a:bodyPr>
          <a:lstStyle>
            <a:lvl1pPr marL="0" indent="0" algn="l">
              <a:buNone/>
              <a:defRPr sz="1013">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371BD9B-39AA-4CFF-9725-E73DD120CE6C}"/>
              </a:ext>
            </a:extLst>
          </p:cNvPr>
          <p:cNvSpPr>
            <a:spLocks noGrp="1"/>
          </p:cNvSpPr>
          <p:nvPr>
            <p:ph type="dt" sz="half" idx="14"/>
          </p:nvPr>
        </p:nvSpPr>
        <p:spPr/>
        <p:txBody>
          <a:bodyPr/>
          <a:lstStyle>
            <a:lvl1pPr>
              <a:defRPr/>
            </a:lvl1pPr>
          </a:lstStyle>
          <a:p>
            <a:pPr>
              <a:defRPr/>
            </a:pPr>
            <a:fld id="{7843CC15-B80B-4278-866B-46DA3CED900E}" type="datetimeFigureOut">
              <a:rPr lang="en-GB"/>
              <a:pPr>
                <a:defRPr/>
              </a:pPr>
              <a:t>29/03/2023</a:t>
            </a:fld>
            <a:endParaRPr lang="en-GB"/>
          </a:p>
        </p:txBody>
      </p:sp>
      <p:sp>
        <p:nvSpPr>
          <p:cNvPr id="9" name="Footer Placeholder 4">
            <a:extLst>
              <a:ext uri="{FF2B5EF4-FFF2-40B4-BE49-F238E27FC236}">
                <a16:creationId xmlns:a16="http://schemas.microsoft.com/office/drawing/2014/main" id="{1E67192C-19E1-41CF-84CF-96FA9C1638CF}"/>
              </a:ext>
            </a:extLst>
          </p:cNvPr>
          <p:cNvSpPr>
            <a:spLocks noGrp="1"/>
          </p:cNvSpPr>
          <p:nvPr>
            <p:ph type="ftr" sz="quarter" idx="15"/>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BA40CCE3-A226-4CDA-82B2-52005FC16EE6}"/>
              </a:ext>
            </a:extLst>
          </p:cNvPr>
          <p:cNvSpPr>
            <a:spLocks noGrp="1"/>
          </p:cNvSpPr>
          <p:nvPr>
            <p:ph type="sldNum" sz="quarter" idx="16"/>
          </p:nvPr>
        </p:nvSpPr>
        <p:spPr/>
        <p:txBody>
          <a:bodyPr/>
          <a:lstStyle>
            <a:lvl1pPr>
              <a:defRPr/>
            </a:lvl1pPr>
          </a:lstStyle>
          <a:p>
            <a:pPr>
              <a:defRPr/>
            </a:pPr>
            <a:fld id="{864EE4FE-06F6-4517-9F63-77D0771ADAD0}" type="slidenum">
              <a:rPr lang="en-GB"/>
              <a:pPr>
                <a:defRPr/>
              </a:pPr>
              <a:t>‹#›</a:t>
            </a:fld>
            <a:endParaRPr lang="en-GB"/>
          </a:p>
        </p:txBody>
      </p:sp>
    </p:spTree>
    <p:extLst>
      <p:ext uri="{BB962C8B-B14F-4D97-AF65-F5344CB8AC3E}">
        <p14:creationId xmlns:p14="http://schemas.microsoft.com/office/powerpoint/2010/main" val="2683869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EB7FF18-E79C-4BAA-A426-3F348CA5E141}"/>
              </a:ext>
            </a:extLst>
          </p:cNvPr>
          <p:cNvCxnSpPr/>
          <p:nvPr/>
        </p:nvCxnSpPr>
        <p:spPr>
          <a:xfrm>
            <a:off x="1046561" y="3429000"/>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1" y="982132"/>
            <a:ext cx="7207250" cy="2243668"/>
          </a:xfrm>
        </p:spPr>
        <p:txBody>
          <a:bodyPr rtlCol="0">
            <a:normAutofit/>
          </a:bodyPr>
          <a:lstStyle>
            <a:lvl1pPr>
              <a:defRPr lang="en-US" b="0" dirty="0"/>
            </a:lvl1pPr>
          </a:lstStyle>
          <a:p>
            <a:pPr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1575">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ormAutofit/>
          </a:bodyPr>
          <a:lstStyle>
            <a:lvl1pPr marL="0" indent="0" algn="l">
              <a:buNone/>
              <a:defRPr sz="1013">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F8789671-8C6B-4E46-ACE7-9FFE838B71CF}"/>
              </a:ext>
            </a:extLst>
          </p:cNvPr>
          <p:cNvSpPr>
            <a:spLocks noGrp="1"/>
          </p:cNvSpPr>
          <p:nvPr>
            <p:ph type="dt" sz="half" idx="14"/>
          </p:nvPr>
        </p:nvSpPr>
        <p:spPr/>
        <p:txBody>
          <a:bodyPr/>
          <a:lstStyle>
            <a:lvl1pPr>
              <a:defRPr/>
            </a:lvl1pPr>
          </a:lstStyle>
          <a:p>
            <a:pPr>
              <a:defRPr/>
            </a:pPr>
            <a:fld id="{735E33BE-1457-44A7-B3EA-1C2D5778F920}" type="datetimeFigureOut">
              <a:rPr lang="en-GB"/>
              <a:pPr>
                <a:defRPr/>
              </a:pPr>
              <a:t>29/03/2023</a:t>
            </a:fld>
            <a:endParaRPr lang="en-GB"/>
          </a:p>
        </p:txBody>
      </p:sp>
      <p:sp>
        <p:nvSpPr>
          <p:cNvPr id="7" name="Footer Placeholder 4">
            <a:extLst>
              <a:ext uri="{FF2B5EF4-FFF2-40B4-BE49-F238E27FC236}">
                <a16:creationId xmlns:a16="http://schemas.microsoft.com/office/drawing/2014/main" id="{9DAB1D76-F039-4C88-B2B0-0D94F92A20FC}"/>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23BDA8F5-BC13-4E9C-A87A-F36F3239AA8D}"/>
              </a:ext>
            </a:extLst>
          </p:cNvPr>
          <p:cNvSpPr>
            <a:spLocks noGrp="1"/>
          </p:cNvSpPr>
          <p:nvPr>
            <p:ph type="sldNum" sz="quarter" idx="16"/>
          </p:nvPr>
        </p:nvSpPr>
        <p:spPr/>
        <p:txBody>
          <a:bodyPr/>
          <a:lstStyle>
            <a:lvl1pPr>
              <a:defRPr/>
            </a:lvl1pPr>
          </a:lstStyle>
          <a:p>
            <a:pPr>
              <a:defRPr/>
            </a:pPr>
            <a:fld id="{FBE0AD09-803D-49C4-9CB6-9E520A8F77A8}" type="slidenum">
              <a:rPr lang="en-GB"/>
              <a:pPr>
                <a:defRPr/>
              </a:pPr>
              <a:t>‹#›</a:t>
            </a:fld>
            <a:endParaRPr lang="en-GB"/>
          </a:p>
        </p:txBody>
      </p:sp>
    </p:spTree>
    <p:extLst>
      <p:ext uri="{BB962C8B-B14F-4D97-AF65-F5344CB8AC3E}">
        <p14:creationId xmlns:p14="http://schemas.microsoft.com/office/powerpoint/2010/main" val="30963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EC044E50-43D4-4406-B6B2-628638C09474}" type="datetimeFigureOut">
              <a:rPr lang="en-IE" smtClean="0"/>
              <a:t>29/03/2023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3185701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FA341C-081E-4E00-B065-5017CF01386F}"/>
              </a:ext>
            </a:extLst>
          </p:cNvPr>
          <p:cNvCxnSpPr/>
          <p:nvPr/>
        </p:nvCxnSpPr>
        <p:spPr>
          <a:xfrm>
            <a:off x="1046561" y="2420938"/>
            <a:ext cx="705564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9A83E0C-CB2E-4AD9-B2A8-5249151D0775}"/>
              </a:ext>
            </a:extLst>
          </p:cNvPr>
          <p:cNvSpPr>
            <a:spLocks noGrp="1"/>
          </p:cNvSpPr>
          <p:nvPr>
            <p:ph type="dt" sz="half" idx="10"/>
          </p:nvPr>
        </p:nvSpPr>
        <p:spPr/>
        <p:txBody>
          <a:bodyPr/>
          <a:lstStyle>
            <a:lvl1pPr>
              <a:defRPr/>
            </a:lvl1pPr>
          </a:lstStyle>
          <a:p>
            <a:pPr>
              <a:defRPr/>
            </a:pPr>
            <a:fld id="{AEC65A03-9141-48CF-BDB6-86D6A1076DE7}" type="datetimeFigureOut">
              <a:rPr lang="en-GB"/>
              <a:pPr>
                <a:defRPr/>
              </a:pPr>
              <a:t>29/03/2023</a:t>
            </a:fld>
            <a:endParaRPr lang="en-GB"/>
          </a:p>
        </p:txBody>
      </p:sp>
      <p:sp>
        <p:nvSpPr>
          <p:cNvPr id="6" name="Footer Placeholder 4">
            <a:extLst>
              <a:ext uri="{FF2B5EF4-FFF2-40B4-BE49-F238E27FC236}">
                <a16:creationId xmlns:a16="http://schemas.microsoft.com/office/drawing/2014/main" id="{0C7DD8F4-0FAF-4AB0-A5A6-0F090773958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7BE79B-0F52-433D-A344-800CFB9CFB1D}"/>
              </a:ext>
            </a:extLst>
          </p:cNvPr>
          <p:cNvSpPr>
            <a:spLocks noGrp="1"/>
          </p:cNvSpPr>
          <p:nvPr>
            <p:ph type="sldNum" sz="quarter" idx="12"/>
          </p:nvPr>
        </p:nvSpPr>
        <p:spPr/>
        <p:txBody>
          <a:bodyPr/>
          <a:lstStyle>
            <a:lvl1pPr>
              <a:defRPr/>
            </a:lvl1pPr>
          </a:lstStyle>
          <a:p>
            <a:pPr>
              <a:defRPr/>
            </a:pPr>
            <a:fld id="{06DC150C-D5D5-4DCB-BC2B-37C6807C2E39}" type="slidenum">
              <a:rPr lang="en-GB"/>
              <a:pPr>
                <a:defRPr/>
              </a:pPr>
              <a:t>‹#›</a:t>
            </a:fld>
            <a:endParaRPr lang="en-GB"/>
          </a:p>
        </p:txBody>
      </p:sp>
    </p:spTree>
    <p:extLst>
      <p:ext uri="{BB962C8B-B14F-4D97-AF65-F5344CB8AC3E}">
        <p14:creationId xmlns:p14="http://schemas.microsoft.com/office/powerpoint/2010/main" val="9343241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38EE4DB-27DA-4739-8E6C-EE64E6BBCE3E}"/>
              </a:ext>
            </a:extLst>
          </p:cNvPr>
          <p:cNvCxnSpPr/>
          <p:nvPr/>
        </p:nvCxnSpPr>
        <p:spPr>
          <a:xfrm>
            <a:off x="664845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F737342-C742-42EE-ADB6-7D6A96E4BAED}"/>
              </a:ext>
            </a:extLst>
          </p:cNvPr>
          <p:cNvSpPr>
            <a:spLocks noGrp="1"/>
          </p:cNvSpPr>
          <p:nvPr>
            <p:ph type="dt" sz="half" idx="10"/>
          </p:nvPr>
        </p:nvSpPr>
        <p:spPr/>
        <p:txBody>
          <a:bodyPr/>
          <a:lstStyle>
            <a:lvl1pPr>
              <a:defRPr/>
            </a:lvl1pPr>
          </a:lstStyle>
          <a:p>
            <a:pPr>
              <a:defRPr/>
            </a:pPr>
            <a:fld id="{336EF61A-134F-41C5-9522-D21EC0C84044}" type="datetimeFigureOut">
              <a:rPr lang="en-GB"/>
              <a:pPr>
                <a:defRPr/>
              </a:pPr>
              <a:t>29/03/2023</a:t>
            </a:fld>
            <a:endParaRPr lang="en-GB"/>
          </a:p>
        </p:txBody>
      </p:sp>
      <p:sp>
        <p:nvSpPr>
          <p:cNvPr id="6" name="Footer Placeholder 4">
            <a:extLst>
              <a:ext uri="{FF2B5EF4-FFF2-40B4-BE49-F238E27FC236}">
                <a16:creationId xmlns:a16="http://schemas.microsoft.com/office/drawing/2014/main" id="{31D4A448-CF55-451A-8EA0-B7D72AD2B2E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9AABFAD-E15C-4B5A-AD29-F0013ABA8127}"/>
              </a:ext>
            </a:extLst>
          </p:cNvPr>
          <p:cNvSpPr>
            <a:spLocks noGrp="1"/>
          </p:cNvSpPr>
          <p:nvPr>
            <p:ph type="sldNum" sz="quarter" idx="12"/>
          </p:nvPr>
        </p:nvSpPr>
        <p:spPr/>
        <p:txBody>
          <a:bodyPr/>
          <a:lstStyle>
            <a:lvl1pPr>
              <a:defRPr/>
            </a:lvl1pPr>
          </a:lstStyle>
          <a:p>
            <a:pPr>
              <a:defRPr/>
            </a:pPr>
            <a:fld id="{7C38C7B1-A63F-47DE-BF02-F8617F6FD2F3}" type="slidenum">
              <a:rPr lang="en-GB"/>
              <a:pPr>
                <a:defRPr/>
              </a:pPr>
              <a:t>‹#›</a:t>
            </a:fld>
            <a:endParaRPr lang="en-GB"/>
          </a:p>
        </p:txBody>
      </p:sp>
    </p:spTree>
    <p:extLst>
      <p:ext uri="{BB962C8B-B14F-4D97-AF65-F5344CB8AC3E}">
        <p14:creationId xmlns:p14="http://schemas.microsoft.com/office/powerpoint/2010/main" val="4091718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829" y="802300"/>
            <a:ext cx="6421310" cy="2541431"/>
          </a:xfrm>
        </p:spPr>
        <p:txBody>
          <a:bodyPr bIns="0" anchor="b">
            <a:normAutofit/>
          </a:bodyPr>
          <a:lstStyle>
            <a:lvl1pPr algn="l">
              <a:defRPr sz="3713"/>
            </a:lvl1pPr>
          </a:lstStyle>
          <a:p>
            <a:r>
              <a:rPr lang="en-US"/>
              <a:t>Click to edit Master title style</a:t>
            </a:r>
            <a:endParaRPr lang="en-US" dirty="0"/>
          </a:p>
        </p:txBody>
      </p:sp>
      <p:sp>
        <p:nvSpPr>
          <p:cNvPr id="3" name="Subtitle 2"/>
          <p:cNvSpPr>
            <a:spLocks noGrp="1"/>
          </p:cNvSpPr>
          <p:nvPr>
            <p:ph type="subTitle" idx="1"/>
          </p:nvPr>
        </p:nvSpPr>
        <p:spPr>
          <a:xfrm>
            <a:off x="1869829" y="3531207"/>
            <a:ext cx="6421310" cy="977621"/>
          </a:xfrm>
        </p:spPr>
        <p:txBody>
          <a:bodyPr tIns="91440" bIns="91440">
            <a:normAutofit/>
          </a:bodyPr>
          <a:lstStyle>
            <a:lvl1pPr marL="0" indent="0" algn="l">
              <a:buNone/>
              <a:defRPr sz="1013" b="0" cap="all" baseline="0">
                <a:solidFill>
                  <a:schemeClr val="tx1"/>
                </a:solidFill>
              </a:defRPr>
            </a:lvl1pPr>
            <a:lvl2pPr marL="257175" indent="0" algn="ctr">
              <a:buNone/>
              <a:defRPr sz="1013"/>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FBF754-2FD5-403C-BC8B-FE687FDADE9F}" type="datetimeFigureOut">
              <a:rPr lang="en-GB" smtClean="0"/>
              <a:t>29/03/2023</a:t>
            </a:fld>
            <a:endParaRPr lang="en-GB"/>
          </a:p>
        </p:txBody>
      </p:sp>
      <p:sp>
        <p:nvSpPr>
          <p:cNvPr id="5" name="Footer Placeholder 4"/>
          <p:cNvSpPr>
            <a:spLocks noGrp="1"/>
          </p:cNvSpPr>
          <p:nvPr>
            <p:ph type="ftr" sz="quarter" idx="11"/>
          </p:nvPr>
        </p:nvSpPr>
        <p:spPr>
          <a:xfrm>
            <a:off x="1869830" y="329310"/>
            <a:ext cx="3672983" cy="309201"/>
          </a:xfrm>
        </p:spPr>
        <p:txBody>
          <a:bodyPr/>
          <a:lstStyle/>
          <a:p>
            <a:endParaRPr lang="en-GB"/>
          </a:p>
        </p:txBody>
      </p:sp>
      <p:sp>
        <p:nvSpPr>
          <p:cNvPr id="6" name="Slide Number Placeholder 5"/>
          <p:cNvSpPr>
            <a:spLocks noGrp="1"/>
          </p:cNvSpPr>
          <p:nvPr>
            <p:ph type="sldNum" sz="quarter" idx="12"/>
          </p:nvPr>
        </p:nvSpPr>
        <p:spPr>
          <a:xfrm>
            <a:off x="1078249" y="798973"/>
            <a:ext cx="608264" cy="503578"/>
          </a:xfrm>
        </p:spPr>
        <p:txBody>
          <a:bodyPr/>
          <a:lstStyle/>
          <a:p>
            <a:fld id="{76A1851A-8B4C-4031-85B3-94CFCD5EBEAB}" type="slidenum">
              <a:rPr lang="en-GB" smtClean="0"/>
              <a:t>‹#›</a:t>
            </a:fld>
            <a:endParaRPr lang="en-GB"/>
          </a:p>
        </p:txBody>
      </p:sp>
      <p:cxnSp>
        <p:nvCxnSpPr>
          <p:cNvPr id="8" name="Straight Connector 7"/>
          <p:cNvCxnSpPr/>
          <p:nvPr/>
        </p:nvCxnSpPr>
        <p:spPr>
          <a:xfrm>
            <a:off x="1750978"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413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BF754-2FD5-403C-BC8B-FE687FDADE9F}"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A1851A-8B4C-4031-85B3-94CFCD5EBEAB}" type="slidenum">
              <a:rPr lang="en-GB" smtClean="0"/>
              <a:t>‹#›</a:t>
            </a:fld>
            <a:endParaRPr lang="en-GB"/>
          </a:p>
        </p:txBody>
      </p:sp>
      <p:cxnSp>
        <p:nvCxnSpPr>
          <p:cNvPr id="8" name="Straight Connector 7"/>
          <p:cNvCxnSpPr/>
          <p:nvPr/>
        </p:nvCxnSpPr>
        <p:spPr>
          <a:xfrm>
            <a:off x="102876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9683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1111" y="1756130"/>
            <a:ext cx="6421935" cy="1887950"/>
          </a:xfrm>
        </p:spPr>
        <p:txBody>
          <a:bodyPr anchor="b">
            <a:normAutofit/>
          </a:bodyPr>
          <a:lstStyle>
            <a:lvl1pPr algn="l">
              <a:defRPr sz="2025"/>
            </a:lvl1pPr>
          </a:lstStyle>
          <a:p>
            <a:r>
              <a:rPr lang="en-US"/>
              <a:t>Click to edit Master title style</a:t>
            </a:r>
            <a:endParaRPr lang="en-US" dirty="0"/>
          </a:p>
        </p:txBody>
      </p:sp>
      <p:sp>
        <p:nvSpPr>
          <p:cNvPr id="3" name="Text Placeholder 2"/>
          <p:cNvSpPr>
            <a:spLocks noGrp="1"/>
          </p:cNvSpPr>
          <p:nvPr>
            <p:ph type="body" idx="1"/>
          </p:nvPr>
        </p:nvSpPr>
        <p:spPr>
          <a:xfrm>
            <a:off x="1151022" y="3806198"/>
            <a:ext cx="6412493" cy="1012929"/>
          </a:xfrm>
        </p:spPr>
        <p:txBody>
          <a:bodyPr tIns="91440">
            <a:normAutofit/>
          </a:bodyPr>
          <a:lstStyle>
            <a:lvl1pPr marL="0" indent="0" algn="l">
              <a:buNone/>
              <a:defRPr sz="1013">
                <a:solidFill>
                  <a:schemeClr val="tx1"/>
                </a:solidFill>
              </a:defRPr>
            </a:lvl1pPr>
            <a:lvl2pPr marL="257175" indent="0">
              <a:buNone/>
              <a:defRPr sz="1013">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BF754-2FD5-403C-BC8B-FE687FDADE9F}"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A1851A-8B4C-4031-85B3-94CFCD5EBEAB}" type="slidenum">
              <a:rPr lang="en-GB" smtClean="0"/>
              <a:t>‹#›</a:t>
            </a:fld>
            <a:endParaRPr lang="en-GB"/>
          </a:p>
        </p:txBody>
      </p:sp>
      <p:cxnSp>
        <p:nvCxnSpPr>
          <p:cNvPr id="8" name="Straight Connector 7"/>
          <p:cNvCxnSpPr/>
          <p:nvPr/>
        </p:nvCxnSpPr>
        <p:spPr>
          <a:xfrm>
            <a:off x="1028765" y="798976"/>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83527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022" y="804892"/>
            <a:ext cx="7140118"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51021" y="2010878"/>
            <a:ext cx="3456432"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1095" y="2017343"/>
            <a:ext cx="3453098"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FBF754-2FD5-403C-BC8B-FE687FDADE9F}"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A1851A-8B4C-4031-85B3-94CFCD5EBEAB}" type="slidenum">
              <a:rPr lang="en-GB" smtClean="0"/>
              <a:t>‹#›</a:t>
            </a:fld>
            <a:endParaRPr lang="en-GB"/>
          </a:p>
        </p:txBody>
      </p:sp>
      <p:cxnSp>
        <p:nvCxnSpPr>
          <p:cNvPr id="9" name="Straight Connector 8"/>
          <p:cNvCxnSpPr/>
          <p:nvPr/>
        </p:nvCxnSpPr>
        <p:spPr>
          <a:xfrm>
            <a:off x="102876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25677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1022" y="804166"/>
            <a:ext cx="7140118"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51021" y="2019552"/>
            <a:ext cx="3456432" cy="801943"/>
          </a:xfrm>
        </p:spPr>
        <p:txBody>
          <a:bodyPr anchor="b">
            <a:normAutofit/>
          </a:bodyPr>
          <a:lstStyle>
            <a:lvl1pPr marL="0" indent="0">
              <a:lnSpc>
                <a:spcPct val="100000"/>
              </a:lnSpc>
              <a:buNone/>
              <a:defRPr sz="1238"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1151021" y="2824272"/>
            <a:ext cx="345643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41093" y="2023006"/>
            <a:ext cx="3456432" cy="802237"/>
          </a:xfrm>
        </p:spPr>
        <p:txBody>
          <a:bodyPr anchor="b">
            <a:normAutofit/>
          </a:bodyPr>
          <a:lstStyle>
            <a:lvl1pPr marL="0" indent="0">
              <a:lnSpc>
                <a:spcPct val="100000"/>
              </a:lnSpc>
              <a:buNone/>
              <a:defRPr sz="1238"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841094" y="2821491"/>
            <a:ext cx="345643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FBF754-2FD5-403C-BC8B-FE687FDADE9F}" type="datetimeFigureOut">
              <a:rPr lang="en-GB" smtClean="0"/>
              <a:t>29/03/2023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A1851A-8B4C-4031-85B3-94CFCD5EBEAB}" type="slidenum">
              <a:rPr lang="en-GB" smtClean="0"/>
              <a:t>‹#›</a:t>
            </a:fld>
            <a:endParaRPr lang="en-GB"/>
          </a:p>
        </p:txBody>
      </p:sp>
      <p:cxnSp>
        <p:nvCxnSpPr>
          <p:cNvPr id="11" name="Straight Connector 10"/>
          <p:cNvCxnSpPr/>
          <p:nvPr/>
        </p:nvCxnSpPr>
        <p:spPr>
          <a:xfrm>
            <a:off x="102876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701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FBF754-2FD5-403C-BC8B-FE687FDADE9F}" type="datetimeFigureOut">
              <a:rPr lang="en-GB" smtClean="0"/>
              <a:t>29/03/2023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A1851A-8B4C-4031-85B3-94CFCD5EBEAB}" type="slidenum">
              <a:rPr lang="en-GB" smtClean="0"/>
              <a:t>‹#›</a:t>
            </a:fld>
            <a:endParaRPr lang="en-GB"/>
          </a:p>
        </p:txBody>
      </p:sp>
      <p:cxnSp>
        <p:nvCxnSpPr>
          <p:cNvPr id="7" name="Straight Connector 6"/>
          <p:cNvCxnSpPr/>
          <p:nvPr/>
        </p:nvCxnSpPr>
        <p:spPr>
          <a:xfrm>
            <a:off x="102876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694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BF754-2FD5-403C-BC8B-FE687FDADE9F}" type="datetimeFigureOut">
              <a:rPr lang="en-GB" smtClean="0"/>
              <a:t>29/03/2023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A1851A-8B4C-4031-85B3-94CFCD5EBEAB}" type="slidenum">
              <a:rPr lang="en-GB" smtClean="0"/>
              <a:t>‹#›</a:t>
            </a:fld>
            <a:endParaRPr lang="en-GB"/>
          </a:p>
        </p:txBody>
      </p:sp>
    </p:spTree>
    <p:extLst>
      <p:ext uri="{BB962C8B-B14F-4D97-AF65-F5344CB8AC3E}">
        <p14:creationId xmlns:p14="http://schemas.microsoft.com/office/powerpoint/2010/main" val="5581872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0982" y="798973"/>
            <a:ext cx="2387346" cy="2247117"/>
          </a:xfrm>
        </p:spPr>
        <p:txBody>
          <a:bodyPr anchor="b">
            <a:normAutofit/>
          </a:bodyPr>
          <a:lstStyle>
            <a:lvl1pPr algn="l">
              <a:defRPr sz="1350"/>
            </a:lvl1pPr>
          </a:lstStyle>
          <a:p>
            <a:r>
              <a:rPr lang="en-US"/>
              <a:t>Click to edit Master title style</a:t>
            </a:r>
            <a:endParaRPr lang="en-US" dirty="0"/>
          </a:p>
        </p:txBody>
      </p:sp>
      <p:sp>
        <p:nvSpPr>
          <p:cNvPr id="3" name="Content Placeholder 2"/>
          <p:cNvSpPr>
            <a:spLocks noGrp="1"/>
          </p:cNvSpPr>
          <p:nvPr>
            <p:ph idx="1"/>
          </p:nvPr>
        </p:nvSpPr>
        <p:spPr>
          <a:xfrm>
            <a:off x="3782786" y="798974"/>
            <a:ext cx="4509353"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1022" y="3205494"/>
            <a:ext cx="2388742" cy="2248181"/>
          </a:xfrm>
        </p:spPr>
        <p:txBody>
          <a:bodyPr/>
          <a:lstStyle>
            <a:lvl1pPr marL="0" indent="0" algn="l">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B7FBF754-2FD5-403C-BC8B-FE687FDADE9F}"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A1851A-8B4C-4031-85B3-94CFCD5EBEAB}" type="slidenum">
              <a:rPr lang="en-GB" smtClean="0"/>
              <a:t>‹#›</a:t>
            </a:fld>
            <a:endParaRPr lang="en-GB"/>
          </a:p>
        </p:txBody>
      </p:sp>
      <p:cxnSp>
        <p:nvCxnSpPr>
          <p:cNvPr id="9" name="Straight Connector 8"/>
          <p:cNvCxnSpPr/>
          <p:nvPr/>
        </p:nvCxnSpPr>
        <p:spPr>
          <a:xfrm>
            <a:off x="1028765"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914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44E50-43D4-4406-B6B2-628638C09474}" type="datetimeFigureOut">
              <a:rPr lang="en-IE" smtClean="0"/>
              <a:t>29/03/2023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2447612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173"/>
            <a:ext cx="3055900"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51771" y="1129513"/>
            <a:ext cx="4085880" cy="1830584"/>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545"/>
            <a:ext cx="2093378" cy="3866327"/>
          </a:xfrm>
          <a:solidFill>
            <a:schemeClr val="bg1">
              <a:lumMod val="85000"/>
            </a:schemeClr>
          </a:solidFill>
          <a:ln w="9525" cap="sq">
            <a:noFill/>
            <a:miter lim="800000"/>
          </a:ln>
          <a:effectLst/>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151022" y="3145992"/>
            <a:ext cx="4080028" cy="2003742"/>
          </a:xfrm>
        </p:spPr>
        <p:txBody>
          <a:bodyPr>
            <a:normAutofit/>
          </a:bodyPr>
          <a:lstStyle>
            <a:lvl1pPr marL="0" indent="0" algn="l">
              <a:buNone/>
              <a:defRPr sz="1013"/>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1151022" y="5469859"/>
            <a:ext cx="4080029" cy="320123"/>
          </a:xfrm>
        </p:spPr>
        <p:txBody>
          <a:bodyPr/>
          <a:lstStyle>
            <a:lvl1pPr algn="l">
              <a:defRPr/>
            </a:lvl1pPr>
          </a:lstStyle>
          <a:p>
            <a:fld id="{B7FBF754-2FD5-403C-BC8B-FE687FDADE9F}" type="datetimeFigureOut">
              <a:rPr lang="en-GB" smtClean="0"/>
              <a:t>29/03/2023</a:t>
            </a:fld>
            <a:endParaRPr lang="en-GB"/>
          </a:p>
        </p:txBody>
      </p:sp>
      <p:sp>
        <p:nvSpPr>
          <p:cNvPr id="6" name="Footer Placeholder 5"/>
          <p:cNvSpPr>
            <a:spLocks noGrp="1"/>
          </p:cNvSpPr>
          <p:nvPr>
            <p:ph type="ftr" sz="quarter" idx="11"/>
          </p:nvPr>
        </p:nvSpPr>
        <p:spPr>
          <a:xfrm>
            <a:off x="1151184" y="318642"/>
            <a:ext cx="4090106" cy="320931"/>
          </a:xfrm>
        </p:spPr>
        <p:txBody>
          <a:bodyPr/>
          <a:lstStyle/>
          <a:p>
            <a:endParaRPr lang="en-GB"/>
          </a:p>
        </p:txBody>
      </p:sp>
      <p:sp>
        <p:nvSpPr>
          <p:cNvPr id="7" name="Slide Number Placeholder 6"/>
          <p:cNvSpPr>
            <a:spLocks noGrp="1"/>
          </p:cNvSpPr>
          <p:nvPr>
            <p:ph type="sldNum" sz="quarter" idx="12"/>
          </p:nvPr>
        </p:nvSpPr>
        <p:spPr/>
        <p:txBody>
          <a:bodyPr/>
          <a:lstStyle/>
          <a:p>
            <a:fld id="{76A1851A-8B4C-4031-85B3-94CFCD5EBEAB}" type="slidenum">
              <a:rPr lang="en-GB" smtClean="0"/>
              <a:t>‹#›</a:t>
            </a:fld>
            <a:endParaRPr lang="en-GB"/>
          </a:p>
        </p:txBody>
      </p:sp>
      <p:cxnSp>
        <p:nvCxnSpPr>
          <p:cNvPr id="14" name="Straight Connector 13"/>
          <p:cNvCxnSpPr/>
          <p:nvPr/>
        </p:nvCxnSpPr>
        <p:spPr>
          <a:xfrm>
            <a:off x="1028765"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12359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BF754-2FD5-403C-BC8B-FE687FDADE9F}"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A1851A-8B4C-4031-85B3-94CFCD5EBEAB}" type="slidenum">
              <a:rPr lang="en-GB" smtClean="0"/>
              <a:t>‹#›</a:t>
            </a:fld>
            <a:endParaRPr lang="en-GB"/>
          </a:p>
        </p:txBody>
      </p:sp>
      <p:cxnSp>
        <p:nvCxnSpPr>
          <p:cNvPr id="8" name="Straight Connector 7"/>
          <p:cNvCxnSpPr/>
          <p:nvPr/>
        </p:nvCxnSpPr>
        <p:spPr>
          <a:xfrm>
            <a:off x="102876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8244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4" y="883866"/>
            <a:ext cx="1211807"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51022" y="883866"/>
            <a:ext cx="5804105"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BF754-2FD5-403C-BC8B-FE687FDADE9F}"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A1851A-8B4C-4031-85B3-94CFCD5EBEAB}" type="slidenum">
              <a:rPr lang="en-GB" smtClean="0"/>
              <a:t>‹#›</a:t>
            </a:fld>
            <a:endParaRPr lang="en-GB"/>
          </a:p>
        </p:txBody>
      </p:sp>
      <p:cxnSp>
        <p:nvCxnSpPr>
          <p:cNvPr id="8" name="Straight Connector 7"/>
          <p:cNvCxnSpPr/>
          <p:nvPr/>
        </p:nvCxnSpPr>
        <p:spPr>
          <a:xfrm flipH="1">
            <a:off x="7079334" y="719272"/>
            <a:ext cx="1211807"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665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44E50-43D4-4406-B6B2-628638C09474}" type="datetimeFigureOut">
              <a:rPr lang="en-IE" smtClean="0"/>
              <a:t>29/03/2023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223570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44E50-43D4-4406-B6B2-628638C09474}" type="datetimeFigureOut">
              <a:rPr lang="en-IE" smtClean="0"/>
              <a:t>29/03/2023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50378C2-FEA1-49E9-A5FB-55C111AB2E6F}" type="slidenum">
              <a:rPr lang="en-IE" smtClean="0"/>
              <a:t>‹#›</a:t>
            </a:fld>
            <a:endParaRPr lang="en-IE"/>
          </a:p>
        </p:txBody>
      </p:sp>
    </p:spTree>
    <p:extLst>
      <p:ext uri="{BB962C8B-B14F-4D97-AF65-F5344CB8AC3E}">
        <p14:creationId xmlns:p14="http://schemas.microsoft.com/office/powerpoint/2010/main" val="320003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21" Type="http://schemas.openxmlformats.org/officeDocument/2006/relationships/image" Target="../media/image4.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2.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7.jp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44E50-43D4-4406-B6B2-628638C09474}" type="datetimeFigureOut">
              <a:rPr lang="en-IE" smtClean="0"/>
              <a:t>29/03/2023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378C2-FEA1-49E9-A5FB-55C111AB2E6F}" type="slidenum">
              <a:rPr lang="en-IE" smtClean="0"/>
              <a:t>‹#›</a:t>
            </a:fld>
            <a:endParaRPr lang="en-IE"/>
          </a:p>
        </p:txBody>
      </p:sp>
    </p:spTree>
    <p:extLst>
      <p:ext uri="{BB962C8B-B14F-4D97-AF65-F5344CB8AC3E}">
        <p14:creationId xmlns:p14="http://schemas.microsoft.com/office/powerpoint/2010/main" val="263661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11E877-006C-6583-6E2E-D8B8510613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EAC9F05-8683-8C09-B803-41E0DC8A1B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FABF310-1636-C878-96B8-8D4A1623EBB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DAF02-EABD-449C-91A9-C7D5BF9614D4}" type="datetimeFigureOut">
              <a:rPr lang="en-IE" smtClean="0"/>
              <a:t>29/03/2023</a:t>
            </a:fld>
            <a:endParaRPr lang="en-IE"/>
          </a:p>
        </p:txBody>
      </p:sp>
      <p:sp>
        <p:nvSpPr>
          <p:cNvPr id="5" name="Footer Placeholder 4">
            <a:extLst>
              <a:ext uri="{FF2B5EF4-FFF2-40B4-BE49-F238E27FC236}">
                <a16:creationId xmlns:a16="http://schemas.microsoft.com/office/drawing/2014/main" id="{0285A8F4-A607-0CC3-E21E-A1F71CAE2C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CF722A4D-0F04-BD64-DFC8-C61A491C454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52515C-0D3A-445F-9EA3-E16F8B38C2F4}" type="slidenum">
              <a:rPr lang="en-IE" smtClean="0"/>
              <a:t>‹#›</a:t>
            </a:fld>
            <a:endParaRPr lang="en-IE"/>
          </a:p>
        </p:txBody>
      </p:sp>
    </p:spTree>
    <p:extLst>
      <p:ext uri="{BB962C8B-B14F-4D97-AF65-F5344CB8AC3E}">
        <p14:creationId xmlns:p14="http://schemas.microsoft.com/office/powerpoint/2010/main" val="4181255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44E50-43D4-4406-B6B2-628638C09474}" type="datetimeFigureOut">
              <a:rPr lang="en-IE" smtClean="0"/>
              <a:t>29/03/2023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378C2-FEA1-49E9-A5FB-55C111AB2E6F}" type="slidenum">
              <a:rPr lang="en-IE" smtClean="0"/>
              <a:t>‹#›</a:t>
            </a:fld>
            <a:endParaRPr lang="en-IE"/>
          </a:p>
        </p:txBody>
      </p:sp>
    </p:spTree>
    <p:extLst>
      <p:ext uri="{BB962C8B-B14F-4D97-AF65-F5344CB8AC3E}">
        <p14:creationId xmlns:p14="http://schemas.microsoft.com/office/powerpoint/2010/main" val="113363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EF88CE7-695E-79BF-B015-7763B0DDBDAE}"/>
              </a:ext>
            </a:extLst>
          </p:cNvPr>
          <p:cNvSpPr/>
          <p:nvPr/>
        </p:nvSpPr>
        <p:spPr>
          <a:xfrm>
            <a:off x="0" y="6400800"/>
            <a:ext cx="9143997" cy="457200"/>
          </a:xfrm>
          <a:prstGeom prst="rect">
            <a:avLst/>
          </a:prstGeom>
          <a:solidFill>
            <a:srgbClr val="63A537"/>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A69DF4C7-C153-C12A-5902-7A3CD75296AC}"/>
              </a:ext>
            </a:extLst>
          </p:cNvPr>
          <p:cNvSpPr/>
          <p:nvPr/>
        </p:nvSpPr>
        <p:spPr>
          <a:xfrm>
            <a:off x="14" y="6334313"/>
            <a:ext cx="9143990" cy="66486"/>
          </a:xfrm>
          <a:prstGeom prst="rect">
            <a:avLst/>
          </a:prstGeom>
          <a:solidFill>
            <a:srgbClr val="99CB38"/>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350" b="0" i="0" u="none" strike="noStrike" kern="1200" cap="none" spc="0" baseline="0">
              <a:solidFill>
                <a:srgbClr val="000000"/>
              </a:solidFill>
              <a:uFillTx/>
              <a:latin typeface="Calibri"/>
            </a:endParaRPr>
          </a:p>
        </p:txBody>
      </p:sp>
      <p:sp>
        <p:nvSpPr>
          <p:cNvPr id="4" name="Title Placeholder 1">
            <a:extLst>
              <a:ext uri="{FF2B5EF4-FFF2-40B4-BE49-F238E27FC236}">
                <a16:creationId xmlns:a16="http://schemas.microsoft.com/office/drawing/2014/main" id="{D45DE066-2251-C512-4E66-A498D39B4570}"/>
              </a:ext>
            </a:extLst>
          </p:cNvPr>
          <p:cNvSpPr txBox="1">
            <a:spLocks noGrp="1"/>
          </p:cNvSpPr>
          <p:nvPr>
            <p:ph type="title"/>
          </p:nvPr>
        </p:nvSpPr>
        <p:spPr>
          <a:xfrm>
            <a:off x="822960" y="286601"/>
            <a:ext cx="7543800" cy="1450759"/>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5" name="Text Placeholder 2">
            <a:extLst>
              <a:ext uri="{FF2B5EF4-FFF2-40B4-BE49-F238E27FC236}">
                <a16:creationId xmlns:a16="http://schemas.microsoft.com/office/drawing/2014/main" id="{5C73650F-4A05-FF65-A7BA-D2904489BC4E}"/>
              </a:ext>
            </a:extLst>
          </p:cNvPr>
          <p:cNvSpPr txBox="1">
            <a:spLocks noGrp="1"/>
          </p:cNvSpPr>
          <p:nvPr>
            <p:ph type="body" idx="1"/>
          </p:nvPr>
        </p:nvSpPr>
        <p:spPr>
          <a:xfrm>
            <a:off x="822960" y="1845734"/>
            <a:ext cx="7543800" cy="4023360"/>
          </a:xfrm>
          <a:prstGeom prst="rect">
            <a:avLst/>
          </a:prstGeom>
          <a:noFill/>
          <a:ln>
            <a:noFill/>
          </a:ln>
        </p:spPr>
        <p:txBody>
          <a:bodyPr vert="horz" wrap="square" lIns="0" tIns="45720" rIns="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A3B33609-B5EC-6CC0-78C9-227A83B32528}"/>
              </a:ext>
            </a:extLst>
          </p:cNvPr>
          <p:cNvSpPr txBox="1">
            <a:spLocks noGrp="1"/>
          </p:cNvSpPr>
          <p:nvPr>
            <p:ph type="dt" sz="half" idx="2"/>
          </p:nvPr>
        </p:nvSpPr>
        <p:spPr>
          <a:xfrm>
            <a:off x="822960" y="6459788"/>
            <a:ext cx="1854204" cy="365129"/>
          </a:xfrm>
          <a:prstGeom prst="rect">
            <a:avLst/>
          </a:prstGeom>
          <a:noFill/>
          <a:ln>
            <a:noFill/>
          </a:ln>
        </p:spPr>
        <p:txBody>
          <a:bodyPr vert="horz" wrap="square" lIns="91440" tIns="45720" rIns="91440" bIns="45720" anchor="ctr" anchorCtr="0" compatLnSpc="1">
            <a:noAutofit/>
          </a:bodyPr>
          <a:lstStyle>
            <a:lvl1pPr marL="0" marR="0" lvl="0" indent="0" algn="l" defTabSz="342900" rtl="0" fontAlgn="auto" hangingPunct="1">
              <a:lnSpc>
                <a:spcPct val="100000"/>
              </a:lnSpc>
              <a:spcBef>
                <a:spcPts val="0"/>
              </a:spcBef>
              <a:spcAft>
                <a:spcPts val="0"/>
              </a:spcAft>
              <a:buNone/>
              <a:tabLst/>
              <a:defRPr lang="en-IE" sz="675" b="0" i="0" u="none" strike="noStrike" kern="1200" cap="none" spc="0" baseline="0">
                <a:solidFill>
                  <a:srgbClr val="FFFFFF"/>
                </a:solidFill>
                <a:uFillTx/>
                <a:latin typeface="Calibri"/>
              </a:defRPr>
            </a:lvl1pPr>
          </a:lstStyle>
          <a:p>
            <a:pPr lvl="0"/>
            <a:fld id="{0B6F882F-5D80-450F-A5C0-853F70A76DB3}" type="datetime1">
              <a:rPr lang="en-IE"/>
              <a:pPr lvl="0"/>
              <a:t>29/03/2023</a:t>
            </a:fld>
            <a:endParaRPr lang="en-IE"/>
          </a:p>
        </p:txBody>
      </p:sp>
      <p:sp>
        <p:nvSpPr>
          <p:cNvPr id="7" name="Footer Placeholder 4">
            <a:extLst>
              <a:ext uri="{FF2B5EF4-FFF2-40B4-BE49-F238E27FC236}">
                <a16:creationId xmlns:a16="http://schemas.microsoft.com/office/drawing/2014/main" id="{428C897B-64FE-84E0-6F20-F5D343AD3F10}"/>
              </a:ext>
            </a:extLst>
          </p:cNvPr>
          <p:cNvSpPr txBox="1">
            <a:spLocks noGrp="1"/>
          </p:cNvSpPr>
          <p:nvPr>
            <p:ph type="ftr" sz="quarter" idx="3"/>
          </p:nvPr>
        </p:nvSpPr>
        <p:spPr>
          <a:xfrm>
            <a:off x="2764638" y="6459788"/>
            <a:ext cx="3617101" cy="365129"/>
          </a:xfrm>
          <a:prstGeom prst="rect">
            <a:avLst/>
          </a:prstGeom>
          <a:noFill/>
          <a:ln>
            <a:noFill/>
          </a:ln>
        </p:spPr>
        <p:txBody>
          <a:bodyPr vert="horz" wrap="square" lIns="91440" tIns="45720" rIns="91440" bIns="45720" anchor="ctr" anchorCtr="1" compatLnSpc="1">
            <a:noAutofit/>
          </a:bodyPr>
          <a:lstStyle>
            <a:lvl1pPr marL="0" marR="0" lvl="0" indent="0" algn="ctr" defTabSz="342900" rtl="0" fontAlgn="auto" hangingPunct="1">
              <a:lnSpc>
                <a:spcPct val="100000"/>
              </a:lnSpc>
              <a:spcBef>
                <a:spcPts val="0"/>
              </a:spcBef>
              <a:spcAft>
                <a:spcPts val="0"/>
              </a:spcAft>
              <a:buNone/>
              <a:tabLst/>
              <a:defRPr lang="en-IE" sz="675" b="0" i="0" u="none" strike="noStrike" kern="1200" cap="all" spc="0" baseline="0">
                <a:solidFill>
                  <a:srgbClr val="FFFFFF"/>
                </a:solidFill>
                <a:uFillTx/>
                <a:latin typeface="Calibri"/>
              </a:defRPr>
            </a:lvl1pPr>
          </a:lstStyle>
          <a:p>
            <a:pPr lvl="0"/>
            <a:endParaRPr lang="en-IE"/>
          </a:p>
        </p:txBody>
      </p:sp>
      <p:sp>
        <p:nvSpPr>
          <p:cNvPr id="8" name="Slide Number Placeholder 5">
            <a:extLst>
              <a:ext uri="{FF2B5EF4-FFF2-40B4-BE49-F238E27FC236}">
                <a16:creationId xmlns:a16="http://schemas.microsoft.com/office/drawing/2014/main" id="{34E60A2E-4A07-0FFF-622C-5CA39D63E3BA}"/>
              </a:ext>
            </a:extLst>
          </p:cNvPr>
          <p:cNvSpPr txBox="1">
            <a:spLocks noGrp="1"/>
          </p:cNvSpPr>
          <p:nvPr>
            <p:ph type="sldNum" sz="quarter" idx="4"/>
          </p:nvPr>
        </p:nvSpPr>
        <p:spPr>
          <a:xfrm>
            <a:off x="7425341" y="6459788"/>
            <a:ext cx="984020" cy="365129"/>
          </a:xfrm>
          <a:prstGeom prst="rect">
            <a:avLst/>
          </a:prstGeom>
          <a:noFill/>
          <a:ln>
            <a:noFill/>
          </a:ln>
        </p:spPr>
        <p:txBody>
          <a:bodyPr vert="horz" wrap="square" lIns="91440" tIns="45720" rIns="91440" bIns="45720" anchor="ctr" anchorCtr="0" compatLnSpc="1">
            <a:noAutofit/>
          </a:bodyPr>
          <a:lstStyle>
            <a:lvl1pPr marL="0" marR="0" lvl="0" indent="0" algn="r" defTabSz="342900" rtl="0" fontAlgn="auto" hangingPunct="1">
              <a:lnSpc>
                <a:spcPct val="100000"/>
              </a:lnSpc>
              <a:spcBef>
                <a:spcPts val="0"/>
              </a:spcBef>
              <a:spcAft>
                <a:spcPts val="0"/>
              </a:spcAft>
              <a:buNone/>
              <a:tabLst/>
              <a:defRPr lang="en-IE" sz="788" b="0" i="0" u="none" strike="noStrike" kern="1200" cap="none" spc="0" baseline="0">
                <a:solidFill>
                  <a:srgbClr val="FFFFFF"/>
                </a:solidFill>
                <a:uFillTx/>
                <a:latin typeface="Calibri"/>
              </a:defRPr>
            </a:lvl1pPr>
          </a:lstStyle>
          <a:p>
            <a:pPr lvl="0"/>
            <a:fld id="{B0E2997F-98FD-4113-9D0E-66E5A8B85E16}" type="slidenum">
              <a:t>‹#›</a:t>
            </a:fld>
            <a:endParaRPr lang="en-IE"/>
          </a:p>
        </p:txBody>
      </p:sp>
      <p:cxnSp>
        <p:nvCxnSpPr>
          <p:cNvPr id="9" name="Straight Connector 9">
            <a:extLst>
              <a:ext uri="{FF2B5EF4-FFF2-40B4-BE49-F238E27FC236}">
                <a16:creationId xmlns:a16="http://schemas.microsoft.com/office/drawing/2014/main" id="{1D9B9D79-EF59-D2FF-E3B3-BA1F4CE406E3}"/>
              </a:ext>
            </a:extLst>
          </p:cNvPr>
          <p:cNvCxnSpPr/>
          <p:nvPr/>
        </p:nvCxnSpPr>
        <p:spPr>
          <a:xfrm>
            <a:off x="895147" y="1737844"/>
            <a:ext cx="74752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2958502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l" defTabSz="685800" rtl="0" fontAlgn="auto" hangingPunct="1">
        <a:lnSpc>
          <a:spcPct val="85000"/>
        </a:lnSpc>
        <a:spcBef>
          <a:spcPts val="0"/>
        </a:spcBef>
        <a:spcAft>
          <a:spcPts val="0"/>
        </a:spcAft>
        <a:buNone/>
        <a:tabLst/>
        <a:defRPr lang="en-US" sz="3600" b="0" i="0" u="none" strike="noStrike" kern="1200" cap="none" spc="-38" baseline="0">
          <a:solidFill>
            <a:srgbClr val="404040"/>
          </a:solidFill>
          <a:uFillTx/>
          <a:latin typeface="Calibri Light"/>
        </a:defRPr>
      </a:lvl1pPr>
    </p:titleStyle>
    <p:bodyStyle>
      <a:lvl1pPr marL="68580" marR="0" lvl="0" indent="-68580" algn="l" defTabSz="685800" rtl="0" fontAlgn="auto" hangingPunct="1">
        <a:lnSpc>
          <a:spcPct val="90000"/>
        </a:lnSpc>
        <a:spcBef>
          <a:spcPts val="900"/>
        </a:spcBef>
        <a:spcAft>
          <a:spcPts val="150"/>
        </a:spcAft>
        <a:buClr>
          <a:srgbClr val="99CB38"/>
        </a:buClr>
        <a:buSzPct val="100000"/>
        <a:buFont typeface="Calibri" pitchFamily="34"/>
        <a:buChar char=" "/>
        <a:tabLst/>
        <a:defRPr lang="en-US" sz="1500" b="0" i="0" u="none" strike="noStrike" kern="1200" cap="none" spc="0" baseline="0">
          <a:solidFill>
            <a:srgbClr val="404040"/>
          </a:solidFill>
          <a:uFillTx/>
          <a:latin typeface="Calibri"/>
        </a:defRPr>
      </a:lvl1pPr>
      <a:lvl2pPr marL="288036" marR="0" lvl="1" indent="-137160" algn="l" defTabSz="685800" rtl="0" fontAlgn="auto" hangingPunct="1">
        <a:lnSpc>
          <a:spcPct val="90000"/>
        </a:lnSpc>
        <a:spcBef>
          <a:spcPts val="150"/>
        </a:spcBef>
        <a:spcAft>
          <a:spcPts val="300"/>
        </a:spcAft>
        <a:buClr>
          <a:srgbClr val="99CB38"/>
        </a:buClr>
        <a:buSzPct val="100000"/>
        <a:buFont typeface="Calibri" pitchFamily="34"/>
        <a:buChar char="◦"/>
        <a:tabLst/>
        <a:defRPr lang="en-US" sz="1350" b="0" i="0" u="none" strike="noStrike" kern="1200" cap="none" spc="0" baseline="0">
          <a:solidFill>
            <a:srgbClr val="404040"/>
          </a:solidFill>
          <a:uFillTx/>
          <a:latin typeface="Calibri"/>
        </a:defRPr>
      </a:lvl2pPr>
      <a:lvl3pPr marL="425196" marR="0" lvl="2" indent="-137160" algn="l" defTabSz="685800" rtl="0" fontAlgn="auto" hangingPunct="1">
        <a:lnSpc>
          <a:spcPct val="90000"/>
        </a:lnSpc>
        <a:spcBef>
          <a:spcPts val="150"/>
        </a:spcBef>
        <a:spcAft>
          <a:spcPts val="300"/>
        </a:spcAft>
        <a:buClr>
          <a:srgbClr val="99CB38"/>
        </a:buClr>
        <a:buSzPct val="100000"/>
        <a:buFont typeface="Calibri" pitchFamily="34"/>
        <a:buChar char="◦"/>
        <a:tabLst/>
        <a:defRPr lang="en-US" sz="1050" b="0" i="0" u="none" strike="noStrike" kern="1200" cap="none" spc="0" baseline="0">
          <a:solidFill>
            <a:srgbClr val="404040"/>
          </a:solidFill>
          <a:uFillTx/>
          <a:latin typeface="Calibri"/>
        </a:defRPr>
      </a:lvl3pPr>
      <a:lvl4pPr marL="562356" marR="0" lvl="3" indent="-137160" algn="l" defTabSz="685800" rtl="0" fontAlgn="auto" hangingPunct="1">
        <a:lnSpc>
          <a:spcPct val="90000"/>
        </a:lnSpc>
        <a:spcBef>
          <a:spcPts val="150"/>
        </a:spcBef>
        <a:spcAft>
          <a:spcPts val="300"/>
        </a:spcAft>
        <a:buClr>
          <a:srgbClr val="99CB38"/>
        </a:buClr>
        <a:buSzPct val="100000"/>
        <a:buFont typeface="Calibri" pitchFamily="34"/>
        <a:buChar char="◦"/>
        <a:tabLst/>
        <a:defRPr lang="en-US" sz="1050" b="0" i="0" u="none" strike="noStrike" kern="1200" cap="none" spc="0" baseline="0">
          <a:solidFill>
            <a:srgbClr val="404040"/>
          </a:solidFill>
          <a:uFillTx/>
          <a:latin typeface="Calibri"/>
        </a:defRPr>
      </a:lvl4pPr>
      <a:lvl5pPr marL="699516" marR="0" lvl="4" indent="-137160" algn="l" defTabSz="685800" rtl="0" fontAlgn="auto" hangingPunct="1">
        <a:lnSpc>
          <a:spcPct val="90000"/>
        </a:lnSpc>
        <a:spcBef>
          <a:spcPts val="150"/>
        </a:spcBef>
        <a:spcAft>
          <a:spcPts val="300"/>
        </a:spcAft>
        <a:buClr>
          <a:srgbClr val="99CB38"/>
        </a:buClr>
        <a:buSzPct val="100000"/>
        <a:buFont typeface="Calibri" pitchFamily="34"/>
        <a:buChar char="◦"/>
        <a:tabLst/>
        <a:defRPr lang="en-US" sz="1050" b="0" i="0" u="none" strike="noStrike" kern="1200" cap="none" spc="0" baseline="0">
          <a:solidFill>
            <a:srgbClr val="40404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30B880CF-2E31-4C05-AE7C-28A4D2BDB6D4}"/>
              </a:ext>
            </a:extLst>
          </p:cNvPr>
          <p:cNvGrpSpPr>
            <a:grpSpLocks/>
          </p:cNvGrpSpPr>
          <p:nvPr/>
        </p:nvGrpSpPr>
        <p:grpSpPr bwMode="auto">
          <a:xfrm>
            <a:off x="-11906" y="3"/>
            <a:ext cx="9172575" cy="6856413"/>
            <a:chOff x="-15736" y="0"/>
            <a:chExt cx="12229962" cy="6856214"/>
          </a:xfrm>
        </p:grpSpPr>
        <p:pic>
          <p:nvPicPr>
            <p:cNvPr id="1032" name="Picture 7" descr="HD-PanelContent.png">
              <a:extLst>
                <a:ext uri="{FF2B5EF4-FFF2-40B4-BE49-F238E27FC236}">
                  <a16:creationId xmlns:a16="http://schemas.microsoft.com/office/drawing/2014/main" id="{63C24F29-5CA8-4E8E-AE73-835BBF3A3E9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59EE01C-1C8F-44FD-8040-6AA9A8D33555}"/>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07329F06-0DC8-4E67-92C7-2837BCED4FC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909167A7-75ED-49DF-8897-D921C11C9AB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D0C8AC4D-1766-4E9D-80D2-B43656A00DAE}"/>
              </a:ext>
            </a:extLst>
          </p:cNvPr>
          <p:cNvSpPr>
            <a:spLocks noGrp="1" noChangeArrowheads="1"/>
          </p:cNvSpPr>
          <p:nvPr>
            <p:ph type="title"/>
          </p:nvPr>
        </p:nvSpPr>
        <p:spPr bwMode="auto">
          <a:xfrm>
            <a:off x="971550" y="982666"/>
            <a:ext cx="72009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DFA3E43-DEBD-404B-A69E-49FB554FA084}"/>
              </a:ext>
            </a:extLst>
          </p:cNvPr>
          <p:cNvSpPr>
            <a:spLocks noGrp="1" noChangeArrowheads="1"/>
          </p:cNvSpPr>
          <p:nvPr>
            <p:ph type="body" idx="1"/>
          </p:nvPr>
        </p:nvSpPr>
        <p:spPr bwMode="auto">
          <a:xfrm>
            <a:off x="971550" y="2557466"/>
            <a:ext cx="72009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BAA1E2-4906-4365-9568-35C9E1831F0B}"/>
              </a:ext>
            </a:extLst>
          </p:cNvPr>
          <p:cNvSpPr>
            <a:spLocks noGrp="1"/>
          </p:cNvSpPr>
          <p:nvPr>
            <p:ph type="dt" sz="half" idx="2"/>
          </p:nvPr>
        </p:nvSpPr>
        <p:spPr>
          <a:xfrm>
            <a:off x="6507956" y="5969000"/>
            <a:ext cx="1200150" cy="279400"/>
          </a:xfrm>
          <a:prstGeom prst="rect">
            <a:avLst/>
          </a:prstGeom>
        </p:spPr>
        <p:txBody>
          <a:bodyPr vert="horz" lIns="91440" tIns="45720" rIns="91440" bIns="45720" rtlCol="0" anchor="ctr"/>
          <a:lstStyle>
            <a:lvl1pPr algn="r" eaLnBrk="1" fontAlgn="auto" hangingPunct="1">
              <a:spcBef>
                <a:spcPts val="0"/>
              </a:spcBef>
              <a:spcAft>
                <a:spcPts val="0"/>
              </a:spcAft>
              <a:defRPr sz="563" b="0" i="0">
                <a:solidFill>
                  <a:schemeClr val="tx1"/>
                </a:solidFill>
                <a:effectLst/>
                <a:latin typeface="+mn-lt"/>
              </a:defRPr>
            </a:lvl1pPr>
          </a:lstStyle>
          <a:p>
            <a:pPr>
              <a:defRPr/>
            </a:pPr>
            <a:fld id="{4A1A368D-93BC-4750-9560-2B23183DF174}" type="datetimeFigureOut">
              <a:rPr lang="en-GB"/>
              <a:pPr>
                <a:defRPr/>
              </a:pPr>
              <a:t>29/03/2023</a:t>
            </a:fld>
            <a:endParaRPr lang="en-GB"/>
          </a:p>
        </p:txBody>
      </p:sp>
      <p:sp>
        <p:nvSpPr>
          <p:cNvPr id="5" name="Footer Placeholder 4">
            <a:extLst>
              <a:ext uri="{FF2B5EF4-FFF2-40B4-BE49-F238E27FC236}">
                <a16:creationId xmlns:a16="http://schemas.microsoft.com/office/drawing/2014/main" id="{DFE33BA4-7094-415D-BC55-DE19824EB1AC}"/>
              </a:ext>
            </a:extLst>
          </p:cNvPr>
          <p:cNvSpPr>
            <a:spLocks noGrp="1"/>
          </p:cNvSpPr>
          <p:nvPr>
            <p:ph type="ftr" sz="quarter" idx="3"/>
          </p:nvPr>
        </p:nvSpPr>
        <p:spPr>
          <a:xfrm>
            <a:off x="971551" y="5969000"/>
            <a:ext cx="5479256" cy="279400"/>
          </a:xfrm>
          <a:prstGeom prst="rect">
            <a:avLst/>
          </a:prstGeom>
        </p:spPr>
        <p:txBody>
          <a:bodyPr vert="horz" lIns="91440" tIns="45720" rIns="91440" bIns="45720" rtlCol="0" anchor="ctr"/>
          <a:lstStyle>
            <a:lvl1pPr algn="l" eaLnBrk="1" fontAlgn="auto" hangingPunct="1">
              <a:spcBef>
                <a:spcPts val="0"/>
              </a:spcBef>
              <a:spcAft>
                <a:spcPts val="0"/>
              </a:spcAft>
              <a:defRPr sz="563" b="0" i="0">
                <a:solidFill>
                  <a:schemeClr val="tx1"/>
                </a:solidFill>
                <a:effectLst/>
                <a:latin typeface="+mn-lt"/>
              </a:defRPr>
            </a:lvl1pPr>
          </a:lstStyle>
          <a:p>
            <a:pPr>
              <a:defRPr/>
            </a:pPr>
            <a:endParaRPr lang="en-GB"/>
          </a:p>
        </p:txBody>
      </p:sp>
      <p:sp>
        <p:nvSpPr>
          <p:cNvPr id="6" name="Slide Number Placeholder 5">
            <a:extLst>
              <a:ext uri="{FF2B5EF4-FFF2-40B4-BE49-F238E27FC236}">
                <a16:creationId xmlns:a16="http://schemas.microsoft.com/office/drawing/2014/main" id="{AAC7EBD8-B462-42D4-9723-155A1D78DB19}"/>
              </a:ext>
            </a:extLst>
          </p:cNvPr>
          <p:cNvSpPr>
            <a:spLocks noGrp="1"/>
          </p:cNvSpPr>
          <p:nvPr>
            <p:ph type="sldNum" sz="quarter" idx="4"/>
          </p:nvPr>
        </p:nvSpPr>
        <p:spPr>
          <a:xfrm>
            <a:off x="7765257" y="5969000"/>
            <a:ext cx="407194" cy="279400"/>
          </a:xfrm>
          <a:prstGeom prst="rect">
            <a:avLst/>
          </a:prstGeom>
        </p:spPr>
        <p:txBody>
          <a:bodyPr vert="horz" lIns="91440" tIns="45720" rIns="91440" bIns="45720" rtlCol="0" anchor="ctr"/>
          <a:lstStyle>
            <a:lvl1pPr algn="r" eaLnBrk="1" fontAlgn="auto" hangingPunct="1">
              <a:spcBef>
                <a:spcPts val="0"/>
              </a:spcBef>
              <a:spcAft>
                <a:spcPts val="0"/>
              </a:spcAft>
              <a:defRPr sz="563" b="0" i="0">
                <a:solidFill>
                  <a:schemeClr val="tx1"/>
                </a:solidFill>
                <a:effectLst/>
                <a:latin typeface="+mn-lt"/>
              </a:defRPr>
            </a:lvl1pPr>
          </a:lstStyle>
          <a:p>
            <a:pPr>
              <a:defRPr/>
            </a:pPr>
            <a:fld id="{D45E19E1-25F7-488C-8505-A11DB7091428}" type="slidenum">
              <a:rPr lang="en-GB"/>
              <a:pPr>
                <a:defRPr/>
              </a:pPr>
              <a:t>‹#›</a:t>
            </a:fld>
            <a:endParaRPr lang="en-GB"/>
          </a:p>
        </p:txBody>
      </p:sp>
    </p:spTree>
    <p:extLst>
      <p:ext uri="{BB962C8B-B14F-4D97-AF65-F5344CB8AC3E}">
        <p14:creationId xmlns:p14="http://schemas.microsoft.com/office/powerpoint/2010/main" val="33060495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257175" rtl="0" eaLnBrk="0" fontAlgn="base" hangingPunct="0">
        <a:spcBef>
          <a:spcPct val="0"/>
        </a:spcBef>
        <a:spcAft>
          <a:spcPct val="0"/>
        </a:spcAft>
        <a:defRPr sz="2475" kern="1200">
          <a:ln w="3175" cmpd="sng">
            <a:noFill/>
          </a:ln>
          <a:solidFill>
            <a:srgbClr val="262626"/>
          </a:solidFill>
          <a:latin typeface="+mj-lt"/>
          <a:ea typeface="+mj-ea"/>
          <a:cs typeface="+mj-cs"/>
        </a:defRPr>
      </a:lvl1pPr>
      <a:lvl2pPr algn="ctr" defTabSz="257175" rtl="0" eaLnBrk="0" fontAlgn="base" hangingPunct="0">
        <a:spcBef>
          <a:spcPct val="0"/>
        </a:spcBef>
        <a:spcAft>
          <a:spcPct val="0"/>
        </a:spcAft>
        <a:defRPr sz="2475">
          <a:solidFill>
            <a:srgbClr val="262626"/>
          </a:solidFill>
          <a:latin typeface="Garamond" panose="02020404030301010803" pitchFamily="18" charset="0"/>
        </a:defRPr>
      </a:lvl2pPr>
      <a:lvl3pPr algn="ctr" defTabSz="257175" rtl="0" eaLnBrk="0" fontAlgn="base" hangingPunct="0">
        <a:spcBef>
          <a:spcPct val="0"/>
        </a:spcBef>
        <a:spcAft>
          <a:spcPct val="0"/>
        </a:spcAft>
        <a:defRPr sz="2475">
          <a:solidFill>
            <a:srgbClr val="262626"/>
          </a:solidFill>
          <a:latin typeface="Garamond" panose="02020404030301010803" pitchFamily="18" charset="0"/>
        </a:defRPr>
      </a:lvl3pPr>
      <a:lvl4pPr algn="ctr" defTabSz="257175" rtl="0" eaLnBrk="0" fontAlgn="base" hangingPunct="0">
        <a:spcBef>
          <a:spcPct val="0"/>
        </a:spcBef>
        <a:spcAft>
          <a:spcPct val="0"/>
        </a:spcAft>
        <a:defRPr sz="2475">
          <a:solidFill>
            <a:srgbClr val="262626"/>
          </a:solidFill>
          <a:latin typeface="Garamond" panose="02020404030301010803" pitchFamily="18" charset="0"/>
        </a:defRPr>
      </a:lvl4pPr>
      <a:lvl5pPr algn="ctr" defTabSz="257175" rtl="0" eaLnBrk="0" fontAlgn="base" hangingPunct="0">
        <a:spcBef>
          <a:spcPct val="0"/>
        </a:spcBef>
        <a:spcAft>
          <a:spcPct val="0"/>
        </a:spcAft>
        <a:defRPr sz="2475">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0735" indent="-160735" algn="l" defTabSz="257175" rtl="0" eaLnBrk="0" fontAlgn="base" hangingPunct="0">
        <a:spcBef>
          <a:spcPct val="20000"/>
        </a:spcBef>
        <a:spcAft>
          <a:spcPts val="338"/>
        </a:spcAft>
        <a:buClr>
          <a:schemeClr val="accent1"/>
        </a:buClr>
        <a:buSzPct val="115000"/>
        <a:buFont typeface="Arial" panose="020B0604020202020204" pitchFamily="34" charset="0"/>
        <a:buChar char="•"/>
        <a:defRPr sz="1350" kern="1200">
          <a:solidFill>
            <a:srgbClr val="262626"/>
          </a:solidFill>
          <a:latin typeface="+mn-lt"/>
          <a:ea typeface="+mn-ea"/>
          <a:cs typeface="+mn-cs"/>
        </a:defRPr>
      </a:lvl1pPr>
      <a:lvl2pPr marL="417910" indent="-160735" algn="l" defTabSz="257175" rtl="0" eaLnBrk="0" fontAlgn="base" hangingPunct="0">
        <a:spcBef>
          <a:spcPct val="20000"/>
        </a:spcBef>
        <a:spcAft>
          <a:spcPts val="338"/>
        </a:spcAft>
        <a:buClr>
          <a:schemeClr val="accent1"/>
        </a:buClr>
        <a:buSzPct val="115000"/>
        <a:buFont typeface="Arial" panose="020B0604020202020204" pitchFamily="34" charset="0"/>
        <a:buChar char="•"/>
        <a:defRPr sz="1125" kern="1200">
          <a:solidFill>
            <a:srgbClr val="262626"/>
          </a:solidFill>
          <a:latin typeface="+mn-lt"/>
          <a:ea typeface="+mn-ea"/>
          <a:cs typeface="+mn-cs"/>
        </a:defRPr>
      </a:lvl2pPr>
      <a:lvl3pPr marL="675085" indent="-160735" algn="l" defTabSz="257175" rtl="0" eaLnBrk="0" fontAlgn="base" hangingPunct="0">
        <a:spcBef>
          <a:spcPct val="20000"/>
        </a:spcBef>
        <a:spcAft>
          <a:spcPts val="338"/>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867966" indent="-96441" algn="l" defTabSz="257175" rtl="0" eaLnBrk="0" fontAlgn="base" hangingPunct="0">
        <a:spcBef>
          <a:spcPct val="20000"/>
        </a:spcBef>
        <a:spcAft>
          <a:spcPts val="338"/>
        </a:spcAft>
        <a:buClr>
          <a:schemeClr val="accent1"/>
        </a:buClr>
        <a:buSzPct val="115000"/>
        <a:buFont typeface="Arial" panose="020B0604020202020204" pitchFamily="34" charset="0"/>
        <a:buChar char="•"/>
        <a:defRPr sz="900" kern="1200">
          <a:solidFill>
            <a:srgbClr val="262626"/>
          </a:solidFill>
          <a:latin typeface="+mn-lt"/>
          <a:ea typeface="+mn-ea"/>
          <a:cs typeface="+mn-cs"/>
        </a:defRPr>
      </a:lvl4pPr>
      <a:lvl5pPr marL="1125141" indent="-96441" algn="l" defTabSz="257175" rtl="0" eaLnBrk="0" fontAlgn="base" hangingPunct="0">
        <a:spcBef>
          <a:spcPct val="20000"/>
        </a:spcBef>
        <a:spcAft>
          <a:spcPts val="338"/>
        </a:spcAft>
        <a:buClr>
          <a:schemeClr val="accent1"/>
        </a:buClr>
        <a:buSzPct val="115000"/>
        <a:buFont typeface="Arial" panose="020B0604020202020204" pitchFamily="34" charset="0"/>
        <a:buChar char="•"/>
        <a:defRPr sz="788" kern="1200">
          <a:solidFill>
            <a:srgbClr val="262626"/>
          </a:solidFill>
          <a:latin typeface="+mn-lt"/>
          <a:ea typeface="+mn-ea"/>
          <a:cs typeface="+mn-cs"/>
        </a:defRPr>
      </a:lvl5pPr>
      <a:lvl6pPr marL="1414463" indent="-128588" algn="l" defTabSz="257175" rtl="0" eaLnBrk="1" latinLnBrk="0" hangingPunct="1">
        <a:spcBef>
          <a:spcPct val="20000"/>
        </a:spcBef>
        <a:spcAft>
          <a:spcPts val="338"/>
        </a:spcAft>
        <a:buClr>
          <a:schemeClr val="accent1"/>
        </a:buClr>
        <a:buSzPct val="115000"/>
        <a:buFont typeface="Arial"/>
        <a:buChar char="•"/>
        <a:defRPr sz="788" kern="1200" cap="none">
          <a:solidFill>
            <a:schemeClr val="tx1">
              <a:lumMod val="85000"/>
              <a:lumOff val="15000"/>
            </a:schemeClr>
          </a:solidFill>
          <a:effectLst/>
          <a:latin typeface="+mn-lt"/>
          <a:ea typeface="+mn-ea"/>
          <a:cs typeface="+mn-cs"/>
        </a:defRPr>
      </a:lvl6pPr>
      <a:lvl7pPr marL="1671638" indent="-128588" algn="l" defTabSz="257175" rtl="0" eaLnBrk="1" latinLnBrk="0" hangingPunct="1">
        <a:spcBef>
          <a:spcPct val="20000"/>
        </a:spcBef>
        <a:spcAft>
          <a:spcPts val="338"/>
        </a:spcAft>
        <a:buClr>
          <a:schemeClr val="accent1"/>
        </a:buClr>
        <a:buSzPct val="115000"/>
        <a:buFont typeface="Arial"/>
        <a:buChar char="•"/>
        <a:defRPr sz="788" kern="1200" cap="none">
          <a:solidFill>
            <a:schemeClr val="tx1">
              <a:lumMod val="85000"/>
              <a:lumOff val="15000"/>
            </a:schemeClr>
          </a:solidFill>
          <a:effectLst/>
          <a:latin typeface="+mn-lt"/>
          <a:ea typeface="+mn-ea"/>
          <a:cs typeface="+mn-cs"/>
        </a:defRPr>
      </a:lvl7pPr>
      <a:lvl8pPr marL="1928813" indent="-128588" algn="l" defTabSz="257175" rtl="0" eaLnBrk="1" latinLnBrk="0" hangingPunct="1">
        <a:spcBef>
          <a:spcPct val="20000"/>
        </a:spcBef>
        <a:spcAft>
          <a:spcPts val="338"/>
        </a:spcAft>
        <a:buClr>
          <a:schemeClr val="accent1"/>
        </a:buClr>
        <a:buSzPct val="115000"/>
        <a:buFont typeface="Arial"/>
        <a:buChar char="•"/>
        <a:defRPr sz="788" kern="1200" cap="none">
          <a:solidFill>
            <a:schemeClr val="tx1">
              <a:lumMod val="85000"/>
              <a:lumOff val="15000"/>
            </a:schemeClr>
          </a:solidFill>
          <a:effectLst/>
          <a:latin typeface="+mn-lt"/>
          <a:ea typeface="+mn-ea"/>
          <a:cs typeface="+mn-cs"/>
        </a:defRPr>
      </a:lvl8pPr>
      <a:lvl9pPr marL="2185988" indent="-128588" algn="l" defTabSz="257175" rtl="0" eaLnBrk="1" latinLnBrk="0" hangingPunct="1">
        <a:spcBef>
          <a:spcPct val="20000"/>
        </a:spcBef>
        <a:spcAft>
          <a:spcPts val="338"/>
        </a:spcAft>
        <a:buClr>
          <a:schemeClr val="accent1"/>
        </a:buClr>
        <a:buSzPct val="115000"/>
        <a:buFont typeface="Arial"/>
        <a:buChar char="•"/>
        <a:defRPr sz="788" kern="1200" cap="none">
          <a:solidFill>
            <a:schemeClr val="tx1">
              <a:lumMod val="85000"/>
              <a:lumOff val="15000"/>
            </a:schemeClr>
          </a:solidFill>
          <a:effectLst/>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4"/>
            <a:ext cx="9144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9144000" cy="742950"/>
          </a:xfrm>
          <a:prstGeom prst="rect">
            <a:avLst/>
          </a:prstGeom>
        </p:spPr>
      </p:pic>
      <p:sp>
        <p:nvSpPr>
          <p:cNvPr id="2" name="Title Placeholder 1"/>
          <p:cNvSpPr>
            <a:spLocks noGrp="1"/>
          </p:cNvSpPr>
          <p:nvPr>
            <p:ph type="title"/>
          </p:nvPr>
        </p:nvSpPr>
        <p:spPr>
          <a:xfrm>
            <a:off x="1151023" y="804522"/>
            <a:ext cx="7140119"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1023" y="2015734"/>
            <a:ext cx="7140119"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5" y="330370"/>
            <a:ext cx="2625536" cy="309201"/>
          </a:xfrm>
          <a:prstGeom prst="rect">
            <a:avLst/>
          </a:prstGeom>
        </p:spPr>
        <p:txBody>
          <a:bodyPr vert="horz" lIns="91440" tIns="45720" rIns="91440" bIns="45720" rtlCol="0" anchor="ctr"/>
          <a:lstStyle>
            <a:lvl1pPr algn="r">
              <a:defRPr sz="563">
                <a:solidFill>
                  <a:schemeClr val="tx1">
                    <a:tint val="75000"/>
                  </a:schemeClr>
                </a:solidFill>
              </a:defRPr>
            </a:lvl1pPr>
          </a:lstStyle>
          <a:p>
            <a:fld id="{B7FBF754-2FD5-403C-BC8B-FE687FDADE9F}" type="datetimeFigureOut">
              <a:rPr lang="en-GB" smtClean="0"/>
              <a:t>29/03/2023</a:t>
            </a:fld>
            <a:endParaRPr lang="en-GB"/>
          </a:p>
        </p:txBody>
      </p:sp>
      <p:sp>
        <p:nvSpPr>
          <p:cNvPr id="5" name="Footer Placeholder 4"/>
          <p:cNvSpPr>
            <a:spLocks noGrp="1"/>
          </p:cNvSpPr>
          <p:nvPr>
            <p:ph type="ftr" sz="quarter" idx="3"/>
          </p:nvPr>
        </p:nvSpPr>
        <p:spPr>
          <a:xfrm>
            <a:off x="1151023" y="329310"/>
            <a:ext cx="4391789" cy="309201"/>
          </a:xfrm>
          <a:prstGeom prst="rect">
            <a:avLst/>
          </a:prstGeom>
        </p:spPr>
        <p:txBody>
          <a:bodyPr vert="horz" lIns="91440" tIns="45720" rIns="91440" bIns="45720" rtlCol="0" anchor="ctr"/>
          <a:lstStyle>
            <a:lvl1pPr algn="l">
              <a:defRPr sz="56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1575">
                <a:solidFill>
                  <a:schemeClr val="accent1"/>
                </a:solidFill>
              </a:defRPr>
            </a:lvl1pPr>
          </a:lstStyle>
          <a:p>
            <a:fld id="{76A1851A-8B4C-4031-85B3-94CFCD5EBEAB}" type="slidenum">
              <a:rPr lang="en-GB" smtClean="0"/>
              <a:t>‹#›</a:t>
            </a:fld>
            <a:endParaRPr lang="en-GB"/>
          </a:p>
        </p:txBody>
      </p:sp>
      <p:cxnSp>
        <p:nvCxnSpPr>
          <p:cNvPr id="12" name="Straight Connector 11"/>
          <p:cNvCxnSpPr/>
          <p:nvPr/>
        </p:nvCxnSpPr>
        <p:spPr>
          <a:xfrm>
            <a:off x="0" y="61417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884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514350" rtl="0" eaLnBrk="1" latinLnBrk="0" hangingPunct="1">
        <a:lnSpc>
          <a:spcPct val="90000"/>
        </a:lnSpc>
        <a:spcBef>
          <a:spcPct val="0"/>
        </a:spcBef>
        <a:buNone/>
        <a:defRPr sz="1800" b="0" i="0" kern="1200" cap="none">
          <a:solidFill>
            <a:schemeClr val="tx1"/>
          </a:solidFill>
          <a:effectLst/>
          <a:latin typeface="+mj-lt"/>
          <a:ea typeface="+mj-ea"/>
          <a:cs typeface="+mj-cs"/>
        </a:defRPr>
      </a:lvl1pPr>
    </p:titleStyle>
    <p:bodyStyle>
      <a:lvl1pPr marL="128588" indent="-128588" algn="l" defTabSz="514350" rtl="0" eaLnBrk="1" latinLnBrk="0" hangingPunct="1">
        <a:lnSpc>
          <a:spcPct val="120000"/>
        </a:lnSpc>
        <a:spcBef>
          <a:spcPts val="563"/>
        </a:spcBef>
        <a:buClr>
          <a:schemeClr val="accent1"/>
        </a:buClr>
        <a:buSzPct val="100000"/>
        <a:buFont typeface="Arial" panose="020B0604020202020204" pitchFamily="34" charset="0"/>
        <a:buChar char="•"/>
        <a:defRPr sz="1125" kern="1200">
          <a:solidFill>
            <a:schemeClr val="tx1"/>
          </a:solidFill>
          <a:effectLst/>
          <a:latin typeface="+mn-lt"/>
          <a:ea typeface="+mn-ea"/>
          <a:cs typeface="+mn-cs"/>
        </a:defRPr>
      </a:lvl1pPr>
      <a:lvl2pPr marL="385763"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1013" kern="1200" cap="none" baseline="0">
          <a:solidFill>
            <a:schemeClr val="tx1"/>
          </a:solidFill>
          <a:effectLst/>
          <a:latin typeface="+mn-lt"/>
          <a:ea typeface="+mn-ea"/>
          <a:cs typeface="+mn-cs"/>
        </a:defRPr>
      </a:lvl2pPr>
      <a:lvl3pPr marL="642938"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3pPr>
      <a:lvl4pPr marL="900113"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788" kern="1200" cap="none" baseline="0">
          <a:solidFill>
            <a:schemeClr val="tx1"/>
          </a:solidFill>
          <a:effectLst/>
          <a:latin typeface="+mn-lt"/>
          <a:ea typeface="+mn-ea"/>
          <a:cs typeface="+mn-cs"/>
        </a:defRPr>
      </a:lvl4pPr>
      <a:lvl5pPr marL="1157288"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a:solidFill>
            <a:schemeClr val="tx1"/>
          </a:solidFill>
          <a:effectLst/>
          <a:latin typeface="+mn-lt"/>
          <a:ea typeface="+mn-ea"/>
          <a:cs typeface="+mn-cs"/>
        </a:defRPr>
      </a:lvl5pPr>
      <a:lvl6pPr marL="1414463"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a:solidFill>
            <a:schemeClr val="tx1"/>
          </a:solidFill>
          <a:effectLst/>
          <a:latin typeface="+mn-lt"/>
          <a:ea typeface="+mn-ea"/>
          <a:cs typeface="+mn-cs"/>
        </a:defRPr>
      </a:lvl6pPr>
      <a:lvl7pPr marL="1671638"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a:solidFill>
            <a:schemeClr val="tx1"/>
          </a:solidFill>
          <a:effectLst/>
          <a:latin typeface="+mn-lt"/>
          <a:ea typeface="+mn-ea"/>
          <a:cs typeface="+mn-cs"/>
        </a:defRPr>
      </a:lvl7pPr>
      <a:lvl8pPr marL="1928813"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baseline="0">
          <a:solidFill>
            <a:schemeClr val="tx1"/>
          </a:solidFill>
          <a:effectLst/>
          <a:latin typeface="+mn-lt"/>
          <a:ea typeface="+mn-ea"/>
          <a:cs typeface="+mn-cs"/>
        </a:defRPr>
      </a:lvl8pPr>
      <a:lvl9pPr marL="2185988"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baseline="0">
          <a:solidFill>
            <a:schemeClr val="tx1"/>
          </a:solidFill>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en.wikipedia.org/wiki/Social_capita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37.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38.emf"/><Relationship Id="rId5" Type="http://schemas.openxmlformats.org/officeDocument/2006/relationships/oleObject" Target="../embeddings/oleObject2.bin"/><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9.xml"/><Relationship Id="rId4" Type="http://schemas.openxmlformats.org/officeDocument/2006/relationships/hyperlink" Target="http://www.ahcps.i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48.jpeg"/></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8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A group of people sitting in a room looking at a screen&#10;&#10;Description automatically generated with medium confidence">
            <a:extLst>
              <a:ext uri="{FF2B5EF4-FFF2-40B4-BE49-F238E27FC236}">
                <a16:creationId xmlns:a16="http://schemas.microsoft.com/office/drawing/2014/main" id="{08077623-CD3D-8B97-0B24-F63B653CB1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91" r="23298"/>
          <a:stretch/>
        </p:blipFill>
        <p:spPr>
          <a:xfrm>
            <a:off x="2642616" y="857257"/>
            <a:ext cx="6501384" cy="5143493"/>
          </a:xfrm>
          <a:prstGeom prst="rect">
            <a:avLst/>
          </a:prstGeom>
        </p:spPr>
      </p:pic>
      <p:sp>
        <p:nvSpPr>
          <p:cNvPr id="17"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0962729E-C374-814F-08F9-472D150E76AE}"/>
              </a:ext>
            </a:extLst>
          </p:cNvPr>
          <p:cNvSpPr>
            <a:spLocks noGrp="1"/>
          </p:cNvSpPr>
          <p:nvPr>
            <p:ph type="ctrTitle"/>
          </p:nvPr>
        </p:nvSpPr>
        <p:spPr>
          <a:xfrm>
            <a:off x="358486" y="1699022"/>
            <a:ext cx="3017520" cy="2403101"/>
          </a:xfrm>
        </p:spPr>
        <p:txBody>
          <a:bodyPr anchor="b">
            <a:normAutofit fontScale="90000"/>
          </a:bodyPr>
          <a:lstStyle/>
          <a:p>
            <a:pPr algn="l"/>
            <a:r>
              <a:rPr lang="en-IE" sz="4050" b="1" dirty="0">
                <a:solidFill>
                  <a:schemeClr val="tx1">
                    <a:lumMod val="75000"/>
                  </a:schemeClr>
                </a:solidFill>
              </a:rPr>
              <a:t>AHCPS </a:t>
            </a:r>
            <a:br>
              <a:rPr lang="en-IE" sz="4050" b="1" dirty="0">
                <a:solidFill>
                  <a:schemeClr val="tx1">
                    <a:lumMod val="75000"/>
                  </a:schemeClr>
                </a:solidFill>
              </a:rPr>
            </a:br>
            <a:r>
              <a:rPr lang="en-IE" sz="4050" b="1" dirty="0">
                <a:solidFill>
                  <a:schemeClr val="tx1">
                    <a:lumMod val="75000"/>
                  </a:schemeClr>
                </a:solidFill>
              </a:rPr>
              <a:t>Branch Officer Training Event</a:t>
            </a:r>
          </a:p>
        </p:txBody>
      </p:sp>
      <p:sp>
        <p:nvSpPr>
          <p:cNvPr id="3" name="Subtitle 2">
            <a:extLst>
              <a:ext uri="{FF2B5EF4-FFF2-40B4-BE49-F238E27FC236}">
                <a16:creationId xmlns:a16="http://schemas.microsoft.com/office/drawing/2014/main" id="{ECBDB00D-1D4C-526E-5BC0-43B9EFECA2D1}"/>
              </a:ext>
            </a:extLst>
          </p:cNvPr>
          <p:cNvSpPr>
            <a:spLocks noGrp="1"/>
          </p:cNvSpPr>
          <p:nvPr>
            <p:ph type="subTitle" idx="1"/>
          </p:nvPr>
        </p:nvSpPr>
        <p:spPr>
          <a:xfrm>
            <a:off x="358486" y="4511942"/>
            <a:ext cx="3017519" cy="906106"/>
          </a:xfrm>
        </p:spPr>
        <p:txBody>
          <a:bodyPr>
            <a:normAutofit/>
          </a:bodyPr>
          <a:lstStyle/>
          <a:p>
            <a:pPr algn="l"/>
            <a:r>
              <a:rPr lang="en-IE" sz="1500" dirty="0"/>
              <a:t>Sheraton Hotel, Athlone</a:t>
            </a:r>
          </a:p>
          <a:p>
            <a:pPr algn="l"/>
            <a:r>
              <a:rPr lang="en-IE" sz="1500" dirty="0"/>
              <a:t>30</a:t>
            </a:r>
            <a:r>
              <a:rPr lang="en-IE" sz="1500" baseline="30000" dirty="0"/>
              <a:t>th</a:t>
            </a:r>
            <a:r>
              <a:rPr lang="en-IE" sz="1500" dirty="0"/>
              <a:t> and 31</a:t>
            </a:r>
            <a:r>
              <a:rPr lang="en-IE" sz="1500" baseline="30000" dirty="0"/>
              <a:t>st</a:t>
            </a:r>
            <a:r>
              <a:rPr lang="en-IE" sz="1500" dirty="0"/>
              <a:t> March 2023</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111734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426744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7497534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F2A-24E8-7A88-5099-AC9C1FC91F6E}"/>
              </a:ext>
            </a:extLst>
          </p:cNvPr>
          <p:cNvSpPr>
            <a:spLocks noGrp="1"/>
          </p:cNvSpPr>
          <p:nvPr>
            <p:ph type="ctrTitle"/>
          </p:nvPr>
        </p:nvSpPr>
        <p:spPr>
          <a:xfrm>
            <a:off x="685800" y="21189"/>
            <a:ext cx="7772400" cy="1470025"/>
          </a:xfrm>
        </p:spPr>
        <p:txBody>
          <a:bodyPr/>
          <a:lstStyle/>
          <a:p>
            <a:r>
              <a:rPr lang="en-IE" b="1" i="0" dirty="0">
                <a:solidFill>
                  <a:srgbClr val="003366"/>
                </a:solidFill>
                <a:effectLst/>
                <a:latin typeface="Lato" panose="020F0502020204030203" pitchFamily="34" charset="0"/>
              </a:rPr>
              <a:t>Registrar of Friendly Societies</a:t>
            </a:r>
            <a:br>
              <a:rPr lang="en-IE" b="1" i="0" dirty="0">
                <a:solidFill>
                  <a:srgbClr val="FFFFFF"/>
                </a:solidFill>
                <a:effectLst/>
                <a:latin typeface="Lato" panose="020F0502020204030203" pitchFamily="34" charset="0"/>
              </a:rPr>
            </a:br>
            <a:endParaRPr lang="en-IE" dirty="0"/>
          </a:p>
        </p:txBody>
      </p:sp>
      <p:sp>
        <p:nvSpPr>
          <p:cNvPr id="3" name="Subtitle 2">
            <a:extLst>
              <a:ext uri="{FF2B5EF4-FFF2-40B4-BE49-F238E27FC236}">
                <a16:creationId xmlns:a16="http://schemas.microsoft.com/office/drawing/2014/main" id="{4ACDF0B8-2011-D88E-FE39-EA7453F01CE5}"/>
              </a:ext>
            </a:extLst>
          </p:cNvPr>
          <p:cNvSpPr>
            <a:spLocks noGrp="1"/>
          </p:cNvSpPr>
          <p:nvPr>
            <p:ph type="subTitle" idx="1"/>
          </p:nvPr>
        </p:nvSpPr>
        <p:spPr>
          <a:xfrm>
            <a:off x="163534" y="1884280"/>
            <a:ext cx="8816932" cy="3668966"/>
          </a:xfrm>
        </p:spPr>
        <p:txBody>
          <a:bodyPr>
            <a:noAutofit/>
          </a:bodyPr>
          <a:lstStyle/>
          <a:p>
            <a:pPr marL="457200" indent="-457200" algn="l">
              <a:lnSpc>
                <a:spcPct val="150000"/>
              </a:lnSpc>
              <a:buFont typeface="Arial" panose="020B0604020202020204" pitchFamily="34" charset="0"/>
              <a:buChar char="•"/>
            </a:pPr>
            <a:r>
              <a:rPr lang="en-IE" sz="2000" b="0" i="1" dirty="0">
                <a:solidFill>
                  <a:srgbClr val="003366"/>
                </a:solidFill>
                <a:effectLst/>
                <a:latin typeface="Calibri" panose="020F0502020204030204" pitchFamily="34" charset="0"/>
                <a:cs typeface="Calibri" panose="020F0502020204030204" pitchFamily="34" charset="0"/>
              </a:rPr>
              <a:t>Trade Union Acts 1871-1990 – trade unions required</a:t>
            </a:r>
            <a:r>
              <a:rPr lang="en-IE" sz="2000" i="1" dirty="0">
                <a:solidFill>
                  <a:srgbClr val="003366"/>
                </a:solidFill>
                <a:latin typeface="Calibri" panose="020F0502020204030204" pitchFamily="34" charset="0"/>
                <a:cs typeface="Calibri" panose="020F0502020204030204" pitchFamily="34" charset="0"/>
              </a:rPr>
              <a:t> </a:t>
            </a:r>
            <a:r>
              <a:rPr lang="en-IE" sz="2000" b="0" i="1" dirty="0">
                <a:solidFill>
                  <a:srgbClr val="003366"/>
                </a:solidFill>
                <a:effectLst/>
                <a:latin typeface="Calibri" panose="020F0502020204030204" pitchFamily="34" charset="0"/>
                <a:cs typeface="Calibri" panose="020F0502020204030204" pitchFamily="34" charset="0"/>
              </a:rPr>
              <a:t>to be registered</a:t>
            </a:r>
          </a:p>
          <a:p>
            <a:pPr marL="457200" indent="-457200" algn="l">
              <a:lnSpc>
                <a:spcPct val="150000"/>
              </a:lnSpc>
              <a:buFont typeface="Arial" panose="020B0604020202020204" pitchFamily="34" charset="0"/>
              <a:buChar char="•"/>
            </a:pPr>
            <a:r>
              <a:rPr lang="en-IE" sz="2000" i="1" dirty="0">
                <a:solidFill>
                  <a:srgbClr val="003366"/>
                </a:solidFill>
                <a:latin typeface="Calibri" panose="020F0502020204030204" pitchFamily="34" charset="0"/>
                <a:cs typeface="Calibri" panose="020F0502020204030204" pitchFamily="34" charset="0"/>
              </a:rPr>
              <a:t>Must have at least 7 members (&gt;1000 for licence)</a:t>
            </a:r>
          </a:p>
          <a:p>
            <a:pPr marL="457200" indent="-457200" algn="l">
              <a:lnSpc>
                <a:spcPct val="150000"/>
              </a:lnSpc>
              <a:buFont typeface="Arial" panose="020B0604020202020204" pitchFamily="34" charset="0"/>
              <a:buChar char="•"/>
            </a:pPr>
            <a:r>
              <a:rPr lang="en-IE" sz="2000" b="0" i="1" dirty="0">
                <a:solidFill>
                  <a:srgbClr val="003366"/>
                </a:solidFill>
                <a:effectLst/>
                <a:latin typeface="Calibri" panose="020F0502020204030204" pitchFamily="34" charset="0"/>
                <a:cs typeface="Calibri" panose="020F0502020204030204" pitchFamily="34" charset="0"/>
              </a:rPr>
              <a:t>Name not misleading to the public or too similar to another union</a:t>
            </a:r>
          </a:p>
          <a:p>
            <a:pPr marL="457200" indent="-457200" algn="l">
              <a:lnSpc>
                <a:spcPct val="150000"/>
              </a:lnSpc>
              <a:buFont typeface="Arial" panose="020B0604020202020204" pitchFamily="34" charset="0"/>
              <a:buChar char="•"/>
            </a:pPr>
            <a:r>
              <a:rPr lang="en-IE" sz="2000" i="1" dirty="0">
                <a:solidFill>
                  <a:srgbClr val="003366"/>
                </a:solidFill>
                <a:latin typeface="Calibri" panose="020F0502020204030204" pitchFamily="34" charset="0"/>
                <a:cs typeface="Calibri" panose="020F0502020204030204" pitchFamily="34" charset="0"/>
              </a:rPr>
              <a:t>Must have rules in accordance with the legislation</a:t>
            </a:r>
            <a:r>
              <a:rPr lang="en-IE" sz="2000" b="0" i="1" dirty="0">
                <a:solidFill>
                  <a:srgbClr val="003366"/>
                </a:solidFill>
                <a:effectLst/>
                <a:latin typeface="Calibri" panose="020F0502020204030204" pitchFamily="34" charset="0"/>
                <a:cs typeface="Calibri" panose="020F0502020204030204" pitchFamily="34" charset="0"/>
              </a:rPr>
              <a:t> </a:t>
            </a:r>
          </a:p>
          <a:p>
            <a:pPr marL="457200" indent="-457200" algn="l">
              <a:lnSpc>
                <a:spcPct val="150000"/>
              </a:lnSpc>
              <a:buFont typeface="Arial" panose="020B0604020202020204" pitchFamily="34" charset="0"/>
              <a:buChar char="•"/>
            </a:pPr>
            <a:r>
              <a:rPr lang="en-IE" sz="2000" b="0" i="1" dirty="0">
                <a:solidFill>
                  <a:srgbClr val="003366"/>
                </a:solidFill>
                <a:effectLst/>
                <a:latin typeface="Calibri" panose="020F0502020204030204" pitchFamily="34" charset="0"/>
                <a:cs typeface="Calibri" panose="020F0502020204030204" pitchFamily="34" charset="0"/>
              </a:rPr>
              <a:t>Any amendment to the Rules must be done by application to the Registrar.</a:t>
            </a:r>
          </a:p>
          <a:p>
            <a:pPr marL="457200" indent="-457200" algn="l">
              <a:lnSpc>
                <a:spcPct val="150000"/>
              </a:lnSpc>
              <a:buFont typeface="Arial" panose="020B0604020202020204" pitchFamily="34" charset="0"/>
              <a:buChar char="•"/>
            </a:pPr>
            <a:r>
              <a:rPr lang="en-IE" sz="2000" i="1" dirty="0">
                <a:solidFill>
                  <a:srgbClr val="003366"/>
                </a:solidFill>
                <a:latin typeface="Calibri" panose="020F0502020204030204" pitchFamily="34" charset="0"/>
                <a:cs typeface="Calibri" panose="020F0502020204030204" pitchFamily="34" charset="0"/>
              </a:rPr>
              <a:t>Trade union must submit accounts yearly to RFS</a:t>
            </a:r>
          </a:p>
          <a:p>
            <a:pPr marL="457200" indent="-457200" algn="l">
              <a:lnSpc>
                <a:spcPct val="150000"/>
              </a:lnSpc>
              <a:buFont typeface="Arial" panose="020B0604020202020204" pitchFamily="34" charset="0"/>
              <a:buChar char="•"/>
            </a:pPr>
            <a:r>
              <a:rPr lang="en-IE" sz="2000" i="1" dirty="0">
                <a:solidFill>
                  <a:srgbClr val="003366"/>
                </a:solidFill>
                <a:latin typeface="Calibri" panose="020F0502020204030204" pitchFamily="34" charset="0"/>
                <a:cs typeface="Calibri" panose="020F0502020204030204" pitchFamily="34" charset="0"/>
              </a:rPr>
              <a:t>Must submit proposed change of name / premises to RFS</a:t>
            </a:r>
          </a:p>
        </p:txBody>
      </p:sp>
      <p:sp>
        <p:nvSpPr>
          <p:cNvPr id="8" name="Rectangle 7">
            <a:extLst>
              <a:ext uri="{FF2B5EF4-FFF2-40B4-BE49-F238E27FC236}">
                <a16:creationId xmlns:a16="http://schemas.microsoft.com/office/drawing/2014/main" id="{722BB065-543B-F565-C428-C1362FC38F19}"/>
              </a:ext>
            </a:extLst>
          </p:cNvPr>
          <p:cNvSpPr/>
          <p:nvPr/>
        </p:nvSpPr>
        <p:spPr>
          <a:xfrm>
            <a:off x="0" y="6368313"/>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D9FDEB7E-1862-E260-C39B-E6E720DC2D68}"/>
              </a:ext>
            </a:extLst>
          </p:cNvPr>
          <p:cNvSpPr txBox="1"/>
          <p:nvPr/>
        </p:nvSpPr>
        <p:spPr>
          <a:xfrm>
            <a:off x="1944753" y="6399383"/>
            <a:ext cx="4752528" cy="369332"/>
          </a:xfrm>
          <a:prstGeom prst="rect">
            <a:avLst/>
          </a:prstGeom>
          <a:noFill/>
        </p:spPr>
        <p:txBody>
          <a:bodyPr wrap="square" rtlCol="0">
            <a:spAutoFit/>
          </a:bodyPr>
          <a:lstStyle/>
          <a:p>
            <a:r>
              <a:rPr lang="en-IE" b="1" i="1" dirty="0"/>
              <a:t>Branch Officer Training 30-31st March 2023</a:t>
            </a:r>
          </a:p>
        </p:txBody>
      </p:sp>
      <p:pic>
        <p:nvPicPr>
          <p:cNvPr id="10" name="Picture 2" descr="Image result for ahcps">
            <a:extLst>
              <a:ext uri="{FF2B5EF4-FFF2-40B4-BE49-F238E27FC236}">
                <a16:creationId xmlns:a16="http://schemas.microsoft.com/office/drawing/2014/main" id="{6AF8744E-0B60-2815-DA4F-433C1930F6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7314531" y="6449894"/>
            <a:ext cx="1664277" cy="416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170352B-C081-3B91-3045-7BC5C14F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9" y="6237312"/>
            <a:ext cx="9491798" cy="1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Registry of Friendly Societies (RFS) - DETE">
            <a:extLst>
              <a:ext uri="{FF2B5EF4-FFF2-40B4-BE49-F238E27FC236}">
                <a16:creationId xmlns:a16="http://schemas.microsoft.com/office/drawing/2014/main" id="{59F2F724-A52B-7464-292B-6A3BD6C6D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38" t="14936" r="15888" b="25454"/>
          <a:stretch/>
        </p:blipFill>
        <p:spPr bwMode="auto">
          <a:xfrm>
            <a:off x="2987824" y="717222"/>
            <a:ext cx="2880320" cy="116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F2A-24E8-7A88-5099-AC9C1FC91F6E}"/>
              </a:ext>
            </a:extLst>
          </p:cNvPr>
          <p:cNvSpPr>
            <a:spLocks noGrp="1"/>
          </p:cNvSpPr>
          <p:nvPr>
            <p:ph type="ctrTitle"/>
          </p:nvPr>
        </p:nvSpPr>
        <p:spPr>
          <a:xfrm>
            <a:off x="0" y="-165271"/>
            <a:ext cx="9144000" cy="1218007"/>
          </a:xfrm>
        </p:spPr>
        <p:txBody>
          <a:bodyPr/>
          <a:lstStyle/>
          <a:p>
            <a:r>
              <a:rPr lang="en-IE" b="1" i="0" dirty="0">
                <a:solidFill>
                  <a:srgbClr val="003366"/>
                </a:solidFill>
                <a:effectLst/>
                <a:latin typeface="Lato" panose="020F0502020204030203" pitchFamily="34" charset="0"/>
              </a:rPr>
              <a:t>Rules and Constitution</a:t>
            </a:r>
            <a:endParaRPr lang="en-IE" dirty="0"/>
          </a:p>
        </p:txBody>
      </p:sp>
      <p:sp>
        <p:nvSpPr>
          <p:cNvPr id="8" name="Rectangle 7">
            <a:extLst>
              <a:ext uri="{FF2B5EF4-FFF2-40B4-BE49-F238E27FC236}">
                <a16:creationId xmlns:a16="http://schemas.microsoft.com/office/drawing/2014/main" id="{722BB065-543B-F565-C428-C1362FC38F19}"/>
              </a:ext>
            </a:extLst>
          </p:cNvPr>
          <p:cNvSpPr/>
          <p:nvPr/>
        </p:nvSpPr>
        <p:spPr>
          <a:xfrm>
            <a:off x="0" y="6368313"/>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D9FDEB7E-1862-E260-C39B-E6E720DC2D68}"/>
              </a:ext>
            </a:extLst>
          </p:cNvPr>
          <p:cNvSpPr txBox="1"/>
          <p:nvPr/>
        </p:nvSpPr>
        <p:spPr>
          <a:xfrm>
            <a:off x="1944753" y="6399383"/>
            <a:ext cx="4752528" cy="369332"/>
          </a:xfrm>
          <a:prstGeom prst="rect">
            <a:avLst/>
          </a:prstGeom>
          <a:noFill/>
        </p:spPr>
        <p:txBody>
          <a:bodyPr wrap="square" rtlCol="0">
            <a:spAutoFit/>
          </a:bodyPr>
          <a:lstStyle/>
          <a:p>
            <a:r>
              <a:rPr lang="en-IE" b="1" i="1" dirty="0"/>
              <a:t>Branch Officer Training 30-31st March 2023</a:t>
            </a:r>
          </a:p>
        </p:txBody>
      </p:sp>
      <p:pic>
        <p:nvPicPr>
          <p:cNvPr id="10" name="Picture 2" descr="Image result for ahcps">
            <a:extLst>
              <a:ext uri="{FF2B5EF4-FFF2-40B4-BE49-F238E27FC236}">
                <a16:creationId xmlns:a16="http://schemas.microsoft.com/office/drawing/2014/main" id="{6AF8744E-0B60-2815-DA4F-433C1930F6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7314531" y="6449894"/>
            <a:ext cx="1664277" cy="416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170352B-C081-3B91-3045-7BC5C14F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9" y="6237312"/>
            <a:ext cx="9491798" cy="1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B87883C-77FB-2688-5F6E-915C63D2A69F}"/>
              </a:ext>
            </a:extLst>
          </p:cNvPr>
          <p:cNvSpPr txBox="1"/>
          <p:nvPr/>
        </p:nvSpPr>
        <p:spPr>
          <a:xfrm>
            <a:off x="251520" y="1052736"/>
            <a:ext cx="8424936" cy="4524315"/>
          </a:xfrm>
          <a:prstGeom prst="rect">
            <a:avLst/>
          </a:prstGeom>
          <a:noFill/>
        </p:spPr>
        <p:txBody>
          <a:bodyPr wrap="square">
            <a:spAutoFit/>
          </a:bodyPr>
          <a:lstStyle/>
          <a:p>
            <a:pPr eaLnBrk="1" hangingPunct="1"/>
            <a:r>
              <a:rPr lang="en-GB" altLang="en-US" b="1" dirty="0">
                <a:solidFill>
                  <a:srgbClr val="003366"/>
                </a:solidFill>
              </a:rPr>
              <a:t>Rule 9 – Delegate Conference</a:t>
            </a:r>
          </a:p>
          <a:p>
            <a:pPr eaLnBrk="1" hangingPunct="1"/>
            <a:endParaRPr lang="en-GB" altLang="en-US" b="1" dirty="0">
              <a:solidFill>
                <a:srgbClr val="003366"/>
              </a:solidFill>
            </a:endParaRPr>
          </a:p>
          <a:p>
            <a:pPr marL="285750" indent="-285750" eaLnBrk="1" hangingPunct="1">
              <a:buFont typeface="Arial" panose="020B0604020202020204" pitchFamily="34" charset="0"/>
              <a:buChar char="•"/>
            </a:pPr>
            <a:r>
              <a:rPr lang="en-GB" altLang="en-US" dirty="0">
                <a:solidFill>
                  <a:srgbClr val="003366"/>
                </a:solidFill>
              </a:rPr>
              <a:t>Supreme policy making body – approves annual report and accounts</a:t>
            </a:r>
            <a:br>
              <a:rPr lang="en-GB" altLang="en-US" dirty="0">
                <a:solidFill>
                  <a:srgbClr val="003366"/>
                </a:solidFill>
              </a:rPr>
            </a:br>
            <a:endParaRPr lang="en-GB" altLang="en-US" dirty="0">
              <a:solidFill>
                <a:srgbClr val="003366"/>
              </a:solidFill>
            </a:endParaRPr>
          </a:p>
          <a:p>
            <a:pPr marL="285750" indent="-285750" eaLnBrk="1" hangingPunct="1">
              <a:buFont typeface="Arial" panose="020B0604020202020204" pitchFamily="34" charset="0"/>
              <a:buChar char="•"/>
            </a:pPr>
            <a:r>
              <a:rPr lang="en-GB" altLang="en-US" dirty="0">
                <a:solidFill>
                  <a:srgbClr val="003366"/>
                </a:solidFill>
              </a:rPr>
              <a:t>Elects officers, 12 Executive Committee members and Standing Orders Committee</a:t>
            </a:r>
            <a:br>
              <a:rPr lang="en-GB" altLang="en-US" dirty="0">
                <a:solidFill>
                  <a:srgbClr val="003366"/>
                </a:solidFill>
              </a:rPr>
            </a:br>
            <a:endParaRPr lang="en-GB" altLang="en-US" dirty="0">
              <a:solidFill>
                <a:srgbClr val="003366"/>
              </a:solidFill>
            </a:endParaRPr>
          </a:p>
          <a:p>
            <a:pPr marL="285750" indent="-285750" eaLnBrk="1" hangingPunct="1">
              <a:buFont typeface="Arial" panose="020B0604020202020204" pitchFamily="34" charset="0"/>
              <a:buChar char="•"/>
            </a:pPr>
            <a:r>
              <a:rPr lang="en-GB" altLang="en-US" dirty="0">
                <a:solidFill>
                  <a:srgbClr val="003366"/>
                </a:solidFill>
              </a:rPr>
              <a:t>2 delegates for first 30 members of branch and 1 delegate for each 30 or part thereafter</a:t>
            </a:r>
            <a:br>
              <a:rPr lang="en-GB" altLang="en-US" dirty="0">
                <a:solidFill>
                  <a:srgbClr val="003366"/>
                </a:solidFill>
              </a:rPr>
            </a:br>
            <a:endParaRPr lang="en-GB" altLang="en-US" dirty="0">
              <a:solidFill>
                <a:srgbClr val="003366"/>
              </a:solidFill>
            </a:endParaRPr>
          </a:p>
          <a:p>
            <a:pPr marL="285750" indent="-285750" eaLnBrk="1" hangingPunct="1">
              <a:buFont typeface="Arial" panose="020B0604020202020204" pitchFamily="34" charset="0"/>
              <a:buChar char="•"/>
            </a:pPr>
            <a:r>
              <a:rPr lang="en-GB" altLang="en-US" dirty="0">
                <a:solidFill>
                  <a:srgbClr val="003366"/>
                </a:solidFill>
              </a:rPr>
              <a:t>Any member not a delegate can attend but cannot speak</a:t>
            </a:r>
            <a:br>
              <a:rPr lang="en-GB" altLang="en-US" dirty="0">
                <a:solidFill>
                  <a:srgbClr val="003366"/>
                </a:solidFill>
              </a:rPr>
            </a:br>
            <a:endParaRPr lang="en-GB" altLang="en-US" dirty="0">
              <a:solidFill>
                <a:srgbClr val="003366"/>
              </a:solidFill>
            </a:endParaRPr>
          </a:p>
          <a:p>
            <a:pPr marL="285750" indent="-285750" eaLnBrk="1" hangingPunct="1">
              <a:buFont typeface="Arial" panose="020B0604020202020204" pitchFamily="34" charset="0"/>
              <a:buChar char="•"/>
            </a:pPr>
            <a:r>
              <a:rPr lang="en-GB" altLang="en-US" dirty="0">
                <a:solidFill>
                  <a:srgbClr val="003366"/>
                </a:solidFill>
              </a:rPr>
              <a:t>Conference is run by the Standing Orders Committee and not the Executive Committee</a:t>
            </a:r>
            <a:br>
              <a:rPr lang="en-GB" altLang="en-US" dirty="0">
                <a:solidFill>
                  <a:srgbClr val="003366"/>
                </a:solidFill>
              </a:rPr>
            </a:br>
            <a:endParaRPr lang="en-GB" altLang="en-US" dirty="0">
              <a:solidFill>
                <a:srgbClr val="003366"/>
              </a:solidFill>
            </a:endParaRPr>
          </a:p>
          <a:p>
            <a:pPr marL="285750" indent="-285750" eaLnBrk="1" hangingPunct="1">
              <a:buFont typeface="Arial" panose="020B0604020202020204" pitchFamily="34" charset="0"/>
              <a:buChar char="•"/>
            </a:pPr>
            <a:r>
              <a:rPr lang="en-GB" altLang="en-US" dirty="0">
                <a:solidFill>
                  <a:srgbClr val="003366"/>
                </a:solidFill>
              </a:rPr>
              <a:t>Motions are passed by a simple majority except for Rule changes which require a 2/3rds majority</a:t>
            </a:r>
            <a:endParaRPr lang="en-IE" dirty="0">
              <a:solidFill>
                <a:srgbClr val="003366"/>
              </a:solidFill>
            </a:endParaRPr>
          </a:p>
        </p:txBody>
      </p:sp>
    </p:spTree>
    <p:extLst>
      <p:ext uri="{BB962C8B-B14F-4D97-AF65-F5344CB8AC3E}">
        <p14:creationId xmlns:p14="http://schemas.microsoft.com/office/powerpoint/2010/main" val="302702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F2A-24E8-7A88-5099-AC9C1FC91F6E}"/>
              </a:ext>
            </a:extLst>
          </p:cNvPr>
          <p:cNvSpPr>
            <a:spLocks noGrp="1"/>
          </p:cNvSpPr>
          <p:nvPr>
            <p:ph type="ctrTitle"/>
          </p:nvPr>
        </p:nvSpPr>
        <p:spPr>
          <a:xfrm>
            <a:off x="0" y="-165271"/>
            <a:ext cx="9144000" cy="1470025"/>
          </a:xfrm>
        </p:spPr>
        <p:txBody>
          <a:bodyPr/>
          <a:lstStyle/>
          <a:p>
            <a:r>
              <a:rPr lang="en-IE" b="1" i="0" dirty="0">
                <a:solidFill>
                  <a:srgbClr val="003366"/>
                </a:solidFill>
                <a:effectLst/>
                <a:latin typeface="Lato" panose="020F0502020204030203" pitchFamily="34" charset="0"/>
              </a:rPr>
              <a:t>Rules and Constitution</a:t>
            </a:r>
            <a:endParaRPr lang="en-IE" dirty="0"/>
          </a:p>
        </p:txBody>
      </p:sp>
      <p:sp>
        <p:nvSpPr>
          <p:cNvPr id="8" name="Rectangle 7">
            <a:extLst>
              <a:ext uri="{FF2B5EF4-FFF2-40B4-BE49-F238E27FC236}">
                <a16:creationId xmlns:a16="http://schemas.microsoft.com/office/drawing/2014/main" id="{722BB065-543B-F565-C428-C1362FC38F19}"/>
              </a:ext>
            </a:extLst>
          </p:cNvPr>
          <p:cNvSpPr/>
          <p:nvPr/>
        </p:nvSpPr>
        <p:spPr>
          <a:xfrm>
            <a:off x="0" y="6368313"/>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D9FDEB7E-1862-E260-C39B-E6E720DC2D68}"/>
              </a:ext>
            </a:extLst>
          </p:cNvPr>
          <p:cNvSpPr txBox="1"/>
          <p:nvPr/>
        </p:nvSpPr>
        <p:spPr>
          <a:xfrm>
            <a:off x="1944753" y="6399383"/>
            <a:ext cx="4752528" cy="369332"/>
          </a:xfrm>
          <a:prstGeom prst="rect">
            <a:avLst/>
          </a:prstGeom>
          <a:noFill/>
        </p:spPr>
        <p:txBody>
          <a:bodyPr wrap="square" rtlCol="0">
            <a:spAutoFit/>
          </a:bodyPr>
          <a:lstStyle/>
          <a:p>
            <a:r>
              <a:rPr lang="en-IE" b="1" i="1" dirty="0"/>
              <a:t>Branch Officer Training 30-31st March 2023</a:t>
            </a:r>
          </a:p>
        </p:txBody>
      </p:sp>
      <p:pic>
        <p:nvPicPr>
          <p:cNvPr id="10" name="Picture 2" descr="Image result for ahcps">
            <a:extLst>
              <a:ext uri="{FF2B5EF4-FFF2-40B4-BE49-F238E27FC236}">
                <a16:creationId xmlns:a16="http://schemas.microsoft.com/office/drawing/2014/main" id="{6AF8744E-0B60-2815-DA4F-433C1930F6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7314531" y="6449894"/>
            <a:ext cx="1664277" cy="416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170352B-C081-3B91-3045-7BC5C14F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9" y="6237312"/>
            <a:ext cx="9491798" cy="1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B87883C-77FB-2688-5F6E-915C63D2A69F}"/>
              </a:ext>
            </a:extLst>
          </p:cNvPr>
          <p:cNvSpPr txBox="1"/>
          <p:nvPr/>
        </p:nvSpPr>
        <p:spPr>
          <a:xfrm>
            <a:off x="1043608" y="1582340"/>
            <a:ext cx="6768752" cy="5016758"/>
          </a:xfrm>
          <a:prstGeom prst="rect">
            <a:avLst/>
          </a:prstGeom>
          <a:noFill/>
        </p:spPr>
        <p:txBody>
          <a:bodyPr wrap="square">
            <a:spAutoFit/>
          </a:bodyPr>
          <a:lstStyle/>
          <a:p>
            <a:pPr eaLnBrk="1" hangingPunct="1"/>
            <a:r>
              <a:rPr lang="en-GB" altLang="en-US" sz="2000" b="1" dirty="0">
                <a:solidFill>
                  <a:srgbClr val="003366"/>
                </a:solidFill>
              </a:rPr>
              <a:t>Rule 11 – Executive Committee</a:t>
            </a:r>
          </a:p>
          <a:p>
            <a:pPr eaLnBrk="1" hangingPunct="1"/>
            <a:endParaRPr lang="en-GB" altLang="en-US" sz="2000" b="1"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Chair, Vice-chair, Treasurer – 12 ordinary members elected at ADC</a:t>
            </a:r>
          </a:p>
          <a:p>
            <a:pPr eaLnBrk="1" hangingPunct="1"/>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2 members co-opted by Executive (gender, grade, small branches)</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Functions of Executive:</a:t>
            </a:r>
            <a:br>
              <a:rPr lang="en-GB" altLang="en-US" sz="2000" dirty="0">
                <a:solidFill>
                  <a:srgbClr val="003366"/>
                </a:solidFill>
              </a:rPr>
            </a:br>
            <a:r>
              <a:rPr lang="en-GB" altLang="en-US" sz="2000" dirty="0">
                <a:solidFill>
                  <a:srgbClr val="003366"/>
                </a:solidFill>
              </a:rPr>
              <a:t>- Manage, direct and control affairs of the Association</a:t>
            </a:r>
            <a:br>
              <a:rPr lang="en-GB" altLang="en-US" sz="2000" dirty="0">
                <a:solidFill>
                  <a:srgbClr val="003366"/>
                </a:solidFill>
              </a:rPr>
            </a:br>
            <a:r>
              <a:rPr lang="en-GB" altLang="en-US" sz="2000" dirty="0">
                <a:solidFill>
                  <a:srgbClr val="003366"/>
                </a:solidFill>
              </a:rPr>
              <a:t>- Develop policies and strategies</a:t>
            </a:r>
            <a:br>
              <a:rPr lang="en-GB" altLang="en-US" sz="2000" dirty="0">
                <a:solidFill>
                  <a:srgbClr val="003366"/>
                </a:solidFill>
              </a:rPr>
            </a:br>
            <a:r>
              <a:rPr lang="en-GB" altLang="en-US" sz="2000" dirty="0">
                <a:solidFill>
                  <a:srgbClr val="003366"/>
                </a:solidFill>
              </a:rPr>
              <a:t>- Approve applications for membership</a:t>
            </a:r>
            <a:br>
              <a:rPr lang="en-GB" altLang="en-US" sz="2000" dirty="0">
                <a:solidFill>
                  <a:srgbClr val="003366"/>
                </a:solidFill>
              </a:rPr>
            </a:br>
            <a:r>
              <a:rPr lang="en-GB" altLang="en-US" sz="2000" dirty="0">
                <a:solidFill>
                  <a:srgbClr val="003366"/>
                </a:solidFill>
              </a:rPr>
              <a:t>- Appoint officials and staff</a:t>
            </a:r>
            <a:br>
              <a:rPr lang="en-GB" altLang="en-US" sz="2000" dirty="0">
                <a:solidFill>
                  <a:srgbClr val="003366"/>
                </a:solidFill>
              </a:rPr>
            </a:br>
            <a:r>
              <a:rPr lang="en-GB" altLang="en-US" sz="2000" dirty="0">
                <a:solidFill>
                  <a:srgbClr val="003366"/>
                </a:solidFill>
              </a:rPr>
              <a:t>- Appoint trustees</a:t>
            </a:r>
            <a:br>
              <a:rPr lang="en-GB" altLang="en-US" sz="2000" dirty="0">
                <a:solidFill>
                  <a:srgbClr val="003366"/>
                </a:solidFill>
              </a:rPr>
            </a:br>
            <a:endParaRPr lang="en-GB" altLang="en-US" sz="2000" dirty="0">
              <a:solidFill>
                <a:srgbClr val="003366"/>
              </a:solidFill>
            </a:endParaRPr>
          </a:p>
          <a:p>
            <a:pPr eaLnBrk="1" hangingPunct="1"/>
            <a:endParaRPr lang="en-IE" sz="2000" dirty="0">
              <a:solidFill>
                <a:srgbClr val="003366"/>
              </a:solidFill>
            </a:endParaRPr>
          </a:p>
        </p:txBody>
      </p:sp>
    </p:spTree>
    <p:extLst>
      <p:ext uri="{BB962C8B-B14F-4D97-AF65-F5344CB8AC3E}">
        <p14:creationId xmlns:p14="http://schemas.microsoft.com/office/powerpoint/2010/main" val="207166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F2A-24E8-7A88-5099-AC9C1FC91F6E}"/>
              </a:ext>
            </a:extLst>
          </p:cNvPr>
          <p:cNvSpPr>
            <a:spLocks noGrp="1"/>
          </p:cNvSpPr>
          <p:nvPr>
            <p:ph type="ctrTitle"/>
          </p:nvPr>
        </p:nvSpPr>
        <p:spPr>
          <a:xfrm>
            <a:off x="0" y="-227558"/>
            <a:ext cx="9144000" cy="1470025"/>
          </a:xfrm>
        </p:spPr>
        <p:txBody>
          <a:bodyPr/>
          <a:lstStyle/>
          <a:p>
            <a:r>
              <a:rPr lang="en-IE" b="1" i="0" dirty="0">
                <a:solidFill>
                  <a:srgbClr val="003366"/>
                </a:solidFill>
                <a:effectLst/>
                <a:latin typeface="Lato" panose="020F0502020204030203" pitchFamily="34" charset="0"/>
              </a:rPr>
              <a:t>Rules and Constitution</a:t>
            </a:r>
            <a:endParaRPr lang="en-IE" dirty="0"/>
          </a:p>
        </p:txBody>
      </p:sp>
      <p:sp>
        <p:nvSpPr>
          <p:cNvPr id="8" name="Rectangle 7">
            <a:extLst>
              <a:ext uri="{FF2B5EF4-FFF2-40B4-BE49-F238E27FC236}">
                <a16:creationId xmlns:a16="http://schemas.microsoft.com/office/drawing/2014/main" id="{722BB065-543B-F565-C428-C1362FC38F19}"/>
              </a:ext>
            </a:extLst>
          </p:cNvPr>
          <p:cNvSpPr/>
          <p:nvPr/>
        </p:nvSpPr>
        <p:spPr>
          <a:xfrm>
            <a:off x="0" y="6368313"/>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D9FDEB7E-1862-E260-C39B-E6E720DC2D68}"/>
              </a:ext>
            </a:extLst>
          </p:cNvPr>
          <p:cNvSpPr txBox="1"/>
          <p:nvPr/>
        </p:nvSpPr>
        <p:spPr>
          <a:xfrm>
            <a:off x="1944753" y="6399383"/>
            <a:ext cx="4752528" cy="369332"/>
          </a:xfrm>
          <a:prstGeom prst="rect">
            <a:avLst/>
          </a:prstGeom>
          <a:noFill/>
        </p:spPr>
        <p:txBody>
          <a:bodyPr wrap="square" rtlCol="0">
            <a:spAutoFit/>
          </a:bodyPr>
          <a:lstStyle/>
          <a:p>
            <a:r>
              <a:rPr lang="en-IE" b="1" i="1" dirty="0"/>
              <a:t>Branch Officer Training 30-31st March 2023</a:t>
            </a:r>
          </a:p>
        </p:txBody>
      </p:sp>
      <p:pic>
        <p:nvPicPr>
          <p:cNvPr id="10" name="Picture 2" descr="Image result for ahcps">
            <a:extLst>
              <a:ext uri="{FF2B5EF4-FFF2-40B4-BE49-F238E27FC236}">
                <a16:creationId xmlns:a16="http://schemas.microsoft.com/office/drawing/2014/main" id="{6AF8744E-0B60-2815-DA4F-433C1930F6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7314531" y="6449894"/>
            <a:ext cx="1664277" cy="416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170352B-C081-3B91-3045-7BC5C14F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9" y="6237312"/>
            <a:ext cx="9491798" cy="1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B87883C-77FB-2688-5F6E-915C63D2A69F}"/>
              </a:ext>
            </a:extLst>
          </p:cNvPr>
          <p:cNvSpPr txBox="1"/>
          <p:nvPr/>
        </p:nvSpPr>
        <p:spPr>
          <a:xfrm>
            <a:off x="1043608" y="1582340"/>
            <a:ext cx="6768752" cy="4062651"/>
          </a:xfrm>
          <a:prstGeom prst="rect">
            <a:avLst/>
          </a:prstGeom>
          <a:noFill/>
        </p:spPr>
        <p:txBody>
          <a:bodyPr wrap="square">
            <a:spAutoFit/>
          </a:bodyPr>
          <a:lstStyle/>
          <a:p>
            <a:pPr eaLnBrk="1" hangingPunct="1"/>
            <a:r>
              <a:rPr lang="en-GB" altLang="en-US" sz="2000" b="1" dirty="0">
                <a:solidFill>
                  <a:srgbClr val="003366"/>
                </a:solidFill>
              </a:rPr>
              <a:t>Rule 12 – Standing Orders Committee</a:t>
            </a:r>
          </a:p>
          <a:p>
            <a:pPr eaLnBrk="1" hangingPunct="1"/>
            <a:endParaRPr lang="en-GB" altLang="en-US" sz="2000" b="1"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6 members (can’t be members of Executive)</a:t>
            </a:r>
          </a:p>
          <a:p>
            <a:pPr eaLnBrk="1" hangingPunct="1"/>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Elected at ADC</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Runs ADC</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Rules on motions and ADC running order</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Produces a report on the running of ADC</a:t>
            </a:r>
            <a:br>
              <a:rPr lang="en-GB" altLang="en-US" sz="2000" dirty="0">
                <a:solidFill>
                  <a:srgbClr val="003366"/>
                </a:solidFill>
              </a:rPr>
            </a:br>
            <a:endParaRPr lang="en-GB" altLang="en-US" sz="2000" dirty="0">
              <a:solidFill>
                <a:srgbClr val="003366"/>
              </a:solidFill>
            </a:endParaRPr>
          </a:p>
          <a:p>
            <a:pPr eaLnBrk="1" hangingPunct="1"/>
            <a:endParaRPr lang="en-IE" sz="2000" dirty="0">
              <a:solidFill>
                <a:srgbClr val="003366"/>
              </a:solidFill>
            </a:endParaRPr>
          </a:p>
        </p:txBody>
      </p:sp>
    </p:spTree>
    <p:extLst>
      <p:ext uri="{BB962C8B-B14F-4D97-AF65-F5344CB8AC3E}">
        <p14:creationId xmlns:p14="http://schemas.microsoft.com/office/powerpoint/2010/main" val="188465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F2A-24E8-7A88-5099-AC9C1FC91F6E}"/>
              </a:ext>
            </a:extLst>
          </p:cNvPr>
          <p:cNvSpPr>
            <a:spLocks noGrp="1"/>
          </p:cNvSpPr>
          <p:nvPr>
            <p:ph type="ctrTitle"/>
          </p:nvPr>
        </p:nvSpPr>
        <p:spPr>
          <a:xfrm>
            <a:off x="0" y="-227558"/>
            <a:ext cx="9144000" cy="1470025"/>
          </a:xfrm>
        </p:spPr>
        <p:txBody>
          <a:bodyPr/>
          <a:lstStyle/>
          <a:p>
            <a:r>
              <a:rPr lang="en-IE" b="1" i="0" dirty="0">
                <a:solidFill>
                  <a:srgbClr val="003366"/>
                </a:solidFill>
                <a:effectLst/>
                <a:latin typeface="Lato" panose="020F0502020204030203" pitchFamily="34" charset="0"/>
              </a:rPr>
              <a:t>Rules and Constitution</a:t>
            </a:r>
            <a:endParaRPr lang="en-IE" dirty="0"/>
          </a:p>
        </p:txBody>
      </p:sp>
      <p:sp>
        <p:nvSpPr>
          <p:cNvPr id="8" name="Rectangle 7">
            <a:extLst>
              <a:ext uri="{FF2B5EF4-FFF2-40B4-BE49-F238E27FC236}">
                <a16:creationId xmlns:a16="http://schemas.microsoft.com/office/drawing/2014/main" id="{722BB065-543B-F565-C428-C1362FC38F19}"/>
              </a:ext>
            </a:extLst>
          </p:cNvPr>
          <p:cNvSpPr/>
          <p:nvPr/>
        </p:nvSpPr>
        <p:spPr>
          <a:xfrm>
            <a:off x="0" y="6368313"/>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D9FDEB7E-1862-E260-C39B-E6E720DC2D68}"/>
              </a:ext>
            </a:extLst>
          </p:cNvPr>
          <p:cNvSpPr txBox="1"/>
          <p:nvPr/>
        </p:nvSpPr>
        <p:spPr>
          <a:xfrm>
            <a:off x="1944753" y="6399383"/>
            <a:ext cx="4752528" cy="369332"/>
          </a:xfrm>
          <a:prstGeom prst="rect">
            <a:avLst/>
          </a:prstGeom>
          <a:noFill/>
        </p:spPr>
        <p:txBody>
          <a:bodyPr wrap="square" rtlCol="0">
            <a:spAutoFit/>
          </a:bodyPr>
          <a:lstStyle/>
          <a:p>
            <a:r>
              <a:rPr lang="en-IE" b="1" i="1" dirty="0"/>
              <a:t>Branch Officer Training 30-31st March 2023</a:t>
            </a:r>
          </a:p>
        </p:txBody>
      </p:sp>
      <p:pic>
        <p:nvPicPr>
          <p:cNvPr id="10" name="Picture 2" descr="Image result for ahcps">
            <a:extLst>
              <a:ext uri="{FF2B5EF4-FFF2-40B4-BE49-F238E27FC236}">
                <a16:creationId xmlns:a16="http://schemas.microsoft.com/office/drawing/2014/main" id="{6AF8744E-0B60-2815-DA4F-433C1930F6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7314531" y="6449894"/>
            <a:ext cx="1664277" cy="416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170352B-C081-3B91-3045-7BC5C14F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9" y="6237312"/>
            <a:ext cx="9491798" cy="1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B87883C-77FB-2688-5F6E-915C63D2A69F}"/>
              </a:ext>
            </a:extLst>
          </p:cNvPr>
          <p:cNvSpPr txBox="1"/>
          <p:nvPr/>
        </p:nvSpPr>
        <p:spPr>
          <a:xfrm>
            <a:off x="1043608" y="1582340"/>
            <a:ext cx="6768752" cy="4708981"/>
          </a:xfrm>
          <a:prstGeom prst="rect">
            <a:avLst/>
          </a:prstGeom>
          <a:noFill/>
        </p:spPr>
        <p:txBody>
          <a:bodyPr wrap="square">
            <a:spAutoFit/>
          </a:bodyPr>
          <a:lstStyle/>
          <a:p>
            <a:pPr eaLnBrk="1" hangingPunct="1"/>
            <a:r>
              <a:rPr lang="en-GB" altLang="en-US" sz="2000" b="1" dirty="0">
                <a:solidFill>
                  <a:srgbClr val="003366"/>
                </a:solidFill>
              </a:rPr>
              <a:t>Rule 10 – Consultative Council	</a:t>
            </a:r>
          </a:p>
          <a:p>
            <a:pPr eaLnBrk="1" hangingPunct="1"/>
            <a:endParaRPr lang="en-GB" altLang="en-US" sz="2000" b="1"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Consists of Chair/Sec of branches plus Exec. Committee</a:t>
            </a:r>
          </a:p>
          <a:p>
            <a:pPr eaLnBrk="1" hangingPunct="1"/>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Meets twice yearly</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Acts as a forum where members can make views known to Executive – and Executive can seek opinion of membership</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Promotes understanding between branches and between branches and the Executive</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Not a decision-making body</a:t>
            </a:r>
            <a:br>
              <a:rPr lang="en-GB" altLang="en-US" sz="2000" dirty="0">
                <a:solidFill>
                  <a:srgbClr val="003366"/>
                </a:solidFill>
              </a:rPr>
            </a:br>
            <a:endParaRPr lang="en-GB" altLang="en-US" sz="2000" dirty="0">
              <a:solidFill>
                <a:srgbClr val="003366"/>
              </a:solidFill>
            </a:endParaRPr>
          </a:p>
          <a:p>
            <a:pPr eaLnBrk="1" hangingPunct="1"/>
            <a:endParaRPr lang="en-IE" sz="2000" dirty="0">
              <a:solidFill>
                <a:srgbClr val="003366"/>
              </a:solidFill>
            </a:endParaRPr>
          </a:p>
        </p:txBody>
      </p:sp>
    </p:spTree>
    <p:extLst>
      <p:ext uri="{BB962C8B-B14F-4D97-AF65-F5344CB8AC3E}">
        <p14:creationId xmlns:p14="http://schemas.microsoft.com/office/powerpoint/2010/main" val="120431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F2A-24E8-7A88-5099-AC9C1FC91F6E}"/>
              </a:ext>
            </a:extLst>
          </p:cNvPr>
          <p:cNvSpPr>
            <a:spLocks noGrp="1"/>
          </p:cNvSpPr>
          <p:nvPr>
            <p:ph type="ctrTitle"/>
          </p:nvPr>
        </p:nvSpPr>
        <p:spPr>
          <a:xfrm>
            <a:off x="0" y="-227558"/>
            <a:ext cx="9144000" cy="1470025"/>
          </a:xfrm>
        </p:spPr>
        <p:txBody>
          <a:bodyPr/>
          <a:lstStyle/>
          <a:p>
            <a:r>
              <a:rPr lang="en-IE" b="1" i="0" dirty="0">
                <a:solidFill>
                  <a:srgbClr val="003366"/>
                </a:solidFill>
                <a:effectLst/>
                <a:latin typeface="Lato" panose="020F0502020204030203" pitchFamily="34" charset="0"/>
              </a:rPr>
              <a:t>Rules and Constitution</a:t>
            </a:r>
            <a:endParaRPr lang="en-IE" dirty="0"/>
          </a:p>
        </p:txBody>
      </p:sp>
      <p:sp>
        <p:nvSpPr>
          <p:cNvPr id="8" name="Rectangle 7">
            <a:extLst>
              <a:ext uri="{FF2B5EF4-FFF2-40B4-BE49-F238E27FC236}">
                <a16:creationId xmlns:a16="http://schemas.microsoft.com/office/drawing/2014/main" id="{722BB065-543B-F565-C428-C1362FC38F19}"/>
              </a:ext>
            </a:extLst>
          </p:cNvPr>
          <p:cNvSpPr/>
          <p:nvPr/>
        </p:nvSpPr>
        <p:spPr>
          <a:xfrm>
            <a:off x="0" y="6368313"/>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D9FDEB7E-1862-E260-C39B-E6E720DC2D68}"/>
              </a:ext>
            </a:extLst>
          </p:cNvPr>
          <p:cNvSpPr txBox="1"/>
          <p:nvPr/>
        </p:nvSpPr>
        <p:spPr>
          <a:xfrm>
            <a:off x="1944753" y="6399383"/>
            <a:ext cx="4752528" cy="369332"/>
          </a:xfrm>
          <a:prstGeom prst="rect">
            <a:avLst/>
          </a:prstGeom>
          <a:noFill/>
        </p:spPr>
        <p:txBody>
          <a:bodyPr wrap="square" rtlCol="0">
            <a:spAutoFit/>
          </a:bodyPr>
          <a:lstStyle/>
          <a:p>
            <a:r>
              <a:rPr lang="en-IE" b="1" i="1" dirty="0"/>
              <a:t>Branch Officer Training 30-31st March 2023</a:t>
            </a:r>
          </a:p>
        </p:txBody>
      </p:sp>
      <p:pic>
        <p:nvPicPr>
          <p:cNvPr id="10" name="Picture 2" descr="Image result for ahcps">
            <a:extLst>
              <a:ext uri="{FF2B5EF4-FFF2-40B4-BE49-F238E27FC236}">
                <a16:creationId xmlns:a16="http://schemas.microsoft.com/office/drawing/2014/main" id="{6AF8744E-0B60-2815-DA4F-433C1930F6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7314531" y="6449894"/>
            <a:ext cx="1664277" cy="416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170352B-C081-3B91-3045-7BC5C14F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9" y="6237312"/>
            <a:ext cx="9491798" cy="1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B87883C-77FB-2688-5F6E-915C63D2A69F}"/>
              </a:ext>
            </a:extLst>
          </p:cNvPr>
          <p:cNvSpPr txBox="1"/>
          <p:nvPr/>
        </p:nvSpPr>
        <p:spPr>
          <a:xfrm>
            <a:off x="1043608" y="1582340"/>
            <a:ext cx="6768752" cy="4708981"/>
          </a:xfrm>
          <a:prstGeom prst="rect">
            <a:avLst/>
          </a:prstGeom>
          <a:noFill/>
        </p:spPr>
        <p:txBody>
          <a:bodyPr wrap="square">
            <a:spAutoFit/>
          </a:bodyPr>
          <a:lstStyle/>
          <a:p>
            <a:pPr eaLnBrk="1" hangingPunct="1"/>
            <a:r>
              <a:rPr lang="en-GB" altLang="en-US" sz="2000" b="1" dirty="0">
                <a:solidFill>
                  <a:srgbClr val="003366"/>
                </a:solidFill>
              </a:rPr>
              <a:t>Rule 15 – Trustees</a:t>
            </a:r>
          </a:p>
          <a:p>
            <a:pPr eaLnBrk="1" hangingPunct="1"/>
            <a:endParaRPr lang="en-GB" altLang="en-US" sz="2000" b="1"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3 trustees appointed by the Executive</a:t>
            </a:r>
          </a:p>
          <a:p>
            <a:pPr eaLnBrk="1" hangingPunct="1"/>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Must be members – but not of the Executive</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Appointed for 5 years</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Appoint auditors</a:t>
            </a:r>
            <a:br>
              <a:rPr lang="en-GB" altLang="en-US" sz="2000" dirty="0">
                <a:solidFill>
                  <a:srgbClr val="003366"/>
                </a:solidFill>
              </a:rPr>
            </a:br>
            <a:endParaRPr lang="en-GB" altLang="en-US" sz="2000"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Any property is vested in trustees</a:t>
            </a:r>
          </a:p>
          <a:p>
            <a:pPr eaLnBrk="1" hangingPunct="1"/>
            <a:endParaRPr lang="en-GB" altLang="en-US" sz="2000" dirty="0">
              <a:solidFill>
                <a:srgbClr val="003366"/>
              </a:solidFill>
            </a:endParaRPr>
          </a:p>
          <a:p>
            <a:pPr eaLnBrk="1" hangingPunct="1"/>
            <a:br>
              <a:rPr lang="en-GB" altLang="en-US" sz="2000" dirty="0">
                <a:solidFill>
                  <a:srgbClr val="003366"/>
                </a:solidFill>
              </a:rPr>
            </a:br>
            <a:endParaRPr lang="en-GB" altLang="en-US" sz="2000" dirty="0">
              <a:solidFill>
                <a:srgbClr val="003366"/>
              </a:solidFill>
            </a:endParaRPr>
          </a:p>
          <a:p>
            <a:pPr eaLnBrk="1" hangingPunct="1"/>
            <a:endParaRPr lang="en-IE" sz="2000" dirty="0">
              <a:solidFill>
                <a:srgbClr val="003366"/>
              </a:solidFill>
            </a:endParaRPr>
          </a:p>
        </p:txBody>
      </p:sp>
    </p:spTree>
    <p:extLst>
      <p:ext uri="{BB962C8B-B14F-4D97-AF65-F5344CB8AC3E}">
        <p14:creationId xmlns:p14="http://schemas.microsoft.com/office/powerpoint/2010/main" val="141019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F2A-24E8-7A88-5099-AC9C1FC91F6E}"/>
              </a:ext>
            </a:extLst>
          </p:cNvPr>
          <p:cNvSpPr>
            <a:spLocks noGrp="1"/>
          </p:cNvSpPr>
          <p:nvPr>
            <p:ph type="ctrTitle"/>
          </p:nvPr>
        </p:nvSpPr>
        <p:spPr>
          <a:xfrm>
            <a:off x="0" y="-227558"/>
            <a:ext cx="9144000" cy="1470025"/>
          </a:xfrm>
        </p:spPr>
        <p:txBody>
          <a:bodyPr/>
          <a:lstStyle/>
          <a:p>
            <a:r>
              <a:rPr lang="en-IE" b="1" i="0" dirty="0">
                <a:solidFill>
                  <a:srgbClr val="003366"/>
                </a:solidFill>
                <a:effectLst/>
                <a:latin typeface="Lato" panose="020F0502020204030203" pitchFamily="34" charset="0"/>
              </a:rPr>
              <a:t>Rules and Constitution</a:t>
            </a:r>
            <a:endParaRPr lang="en-IE" dirty="0"/>
          </a:p>
        </p:txBody>
      </p:sp>
      <p:sp>
        <p:nvSpPr>
          <p:cNvPr id="8" name="Rectangle 7">
            <a:extLst>
              <a:ext uri="{FF2B5EF4-FFF2-40B4-BE49-F238E27FC236}">
                <a16:creationId xmlns:a16="http://schemas.microsoft.com/office/drawing/2014/main" id="{722BB065-543B-F565-C428-C1362FC38F19}"/>
              </a:ext>
            </a:extLst>
          </p:cNvPr>
          <p:cNvSpPr/>
          <p:nvPr/>
        </p:nvSpPr>
        <p:spPr>
          <a:xfrm>
            <a:off x="0" y="6368313"/>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D9FDEB7E-1862-E260-C39B-E6E720DC2D68}"/>
              </a:ext>
            </a:extLst>
          </p:cNvPr>
          <p:cNvSpPr txBox="1"/>
          <p:nvPr/>
        </p:nvSpPr>
        <p:spPr>
          <a:xfrm>
            <a:off x="1944753" y="6399383"/>
            <a:ext cx="4752528" cy="369332"/>
          </a:xfrm>
          <a:prstGeom prst="rect">
            <a:avLst/>
          </a:prstGeom>
          <a:noFill/>
        </p:spPr>
        <p:txBody>
          <a:bodyPr wrap="square" rtlCol="0">
            <a:spAutoFit/>
          </a:bodyPr>
          <a:lstStyle/>
          <a:p>
            <a:r>
              <a:rPr lang="en-IE" b="1" i="1" dirty="0"/>
              <a:t>Branch Officer Training 30-31st March 2023</a:t>
            </a:r>
          </a:p>
        </p:txBody>
      </p:sp>
      <p:pic>
        <p:nvPicPr>
          <p:cNvPr id="10" name="Picture 2" descr="Image result for ahcps">
            <a:extLst>
              <a:ext uri="{FF2B5EF4-FFF2-40B4-BE49-F238E27FC236}">
                <a16:creationId xmlns:a16="http://schemas.microsoft.com/office/drawing/2014/main" id="{6AF8744E-0B60-2815-DA4F-433C1930F6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7314531" y="6449894"/>
            <a:ext cx="1664277" cy="4160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170352B-C081-3B91-3045-7BC5C14F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9" y="6237312"/>
            <a:ext cx="9491798" cy="1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B87883C-77FB-2688-5F6E-915C63D2A69F}"/>
              </a:ext>
            </a:extLst>
          </p:cNvPr>
          <p:cNvSpPr txBox="1"/>
          <p:nvPr/>
        </p:nvSpPr>
        <p:spPr>
          <a:xfrm>
            <a:off x="1043608" y="1251720"/>
            <a:ext cx="6768752" cy="5632311"/>
          </a:xfrm>
          <a:prstGeom prst="rect">
            <a:avLst/>
          </a:prstGeom>
          <a:noFill/>
        </p:spPr>
        <p:txBody>
          <a:bodyPr wrap="square">
            <a:spAutoFit/>
          </a:bodyPr>
          <a:lstStyle/>
          <a:p>
            <a:pPr eaLnBrk="1" hangingPunct="1"/>
            <a:r>
              <a:rPr lang="en-GB" altLang="en-US" sz="2000" b="1" dirty="0">
                <a:solidFill>
                  <a:srgbClr val="003366"/>
                </a:solidFill>
              </a:rPr>
              <a:t>Rule 22 – Branch Organisation</a:t>
            </a:r>
          </a:p>
          <a:p>
            <a:pPr eaLnBrk="1" hangingPunct="1"/>
            <a:endParaRPr lang="en-GB" altLang="en-US" sz="2000" b="1" dirty="0">
              <a:solidFill>
                <a:srgbClr val="003366"/>
              </a:solidFill>
            </a:endParaRPr>
          </a:p>
          <a:p>
            <a:pPr marL="285750" indent="-285750" eaLnBrk="1" hangingPunct="1">
              <a:buFont typeface="Arial" panose="020B0604020202020204" pitchFamily="34" charset="0"/>
              <a:buChar char="•"/>
            </a:pPr>
            <a:r>
              <a:rPr lang="en-GB" altLang="en-US" sz="2000" dirty="0">
                <a:solidFill>
                  <a:srgbClr val="003366"/>
                </a:solidFill>
              </a:rPr>
              <a:t>Each branch shall have a branch committee and a chair/secretary</a:t>
            </a:r>
          </a:p>
          <a:p>
            <a:pPr eaLnBrk="1" hangingPunct="1"/>
            <a:endParaRPr lang="en-GB" altLang="en-US" sz="2000" dirty="0">
              <a:solidFill>
                <a:srgbClr val="003366"/>
              </a:solidFill>
            </a:endParaRPr>
          </a:p>
          <a:p>
            <a:pPr marL="342900" indent="-342900" eaLnBrk="1" hangingPunct="1">
              <a:buFontTx/>
              <a:buChar char="-"/>
            </a:pPr>
            <a:r>
              <a:rPr lang="en-GB" altLang="en-US" sz="2000" dirty="0">
                <a:solidFill>
                  <a:srgbClr val="003366"/>
                </a:solidFill>
              </a:rPr>
              <a:t>keep members informed</a:t>
            </a:r>
          </a:p>
          <a:p>
            <a:pPr eaLnBrk="1" hangingPunct="1"/>
            <a:endParaRPr lang="en-GB" altLang="en-US" sz="2000" dirty="0">
              <a:solidFill>
                <a:srgbClr val="003366"/>
              </a:solidFill>
            </a:endParaRPr>
          </a:p>
          <a:p>
            <a:pPr marL="342900" indent="-342900" eaLnBrk="1" hangingPunct="1">
              <a:buFontTx/>
              <a:buChar char="-"/>
            </a:pPr>
            <a:r>
              <a:rPr lang="en-GB" altLang="en-US" sz="2000" dirty="0">
                <a:solidFill>
                  <a:srgbClr val="003366"/>
                </a:solidFill>
              </a:rPr>
              <a:t>transmit communication from head office to members</a:t>
            </a:r>
          </a:p>
          <a:p>
            <a:pPr eaLnBrk="1" hangingPunct="1"/>
            <a:endParaRPr lang="en-GB" altLang="en-US" sz="2000" dirty="0">
              <a:solidFill>
                <a:srgbClr val="003366"/>
              </a:solidFill>
            </a:endParaRPr>
          </a:p>
          <a:p>
            <a:pPr marL="342900" indent="-342900" eaLnBrk="1" hangingPunct="1">
              <a:buFontTx/>
              <a:buChar char="-"/>
            </a:pPr>
            <a:r>
              <a:rPr lang="en-GB" altLang="en-US" sz="2000" dirty="0">
                <a:solidFill>
                  <a:srgbClr val="003366"/>
                </a:solidFill>
              </a:rPr>
              <a:t>organise AGM and advise members</a:t>
            </a:r>
          </a:p>
          <a:p>
            <a:pPr eaLnBrk="1" hangingPunct="1"/>
            <a:endParaRPr lang="en-GB" altLang="en-US" sz="2000" dirty="0">
              <a:solidFill>
                <a:srgbClr val="003366"/>
              </a:solidFill>
            </a:endParaRPr>
          </a:p>
          <a:p>
            <a:pPr marL="342900" indent="-342900" eaLnBrk="1" hangingPunct="1">
              <a:buFontTx/>
              <a:buChar char="-"/>
            </a:pPr>
            <a:r>
              <a:rPr lang="en-GB" altLang="en-US" sz="2000" dirty="0">
                <a:solidFill>
                  <a:srgbClr val="003366"/>
                </a:solidFill>
              </a:rPr>
              <a:t>keep records</a:t>
            </a:r>
          </a:p>
          <a:p>
            <a:pPr eaLnBrk="1" hangingPunct="1"/>
            <a:endParaRPr lang="en-GB" altLang="en-US" sz="2000" dirty="0">
              <a:solidFill>
                <a:srgbClr val="003366"/>
              </a:solidFill>
            </a:endParaRPr>
          </a:p>
          <a:p>
            <a:pPr marL="342900" indent="-342900" eaLnBrk="1" hangingPunct="1">
              <a:buFontTx/>
              <a:buChar char="-"/>
            </a:pPr>
            <a:r>
              <a:rPr lang="en-GB" altLang="en-US" sz="2000" dirty="0">
                <a:solidFill>
                  <a:srgbClr val="003366"/>
                </a:solidFill>
              </a:rPr>
              <a:t>represent branch at Consultative Council</a:t>
            </a:r>
          </a:p>
          <a:p>
            <a:pPr marL="342900" indent="-342900" eaLnBrk="1" hangingPunct="1">
              <a:buFontTx/>
              <a:buChar char="-"/>
            </a:pPr>
            <a:endParaRPr lang="en-GB" altLang="en-US" sz="2000" dirty="0">
              <a:solidFill>
                <a:srgbClr val="003366"/>
              </a:solidFill>
            </a:endParaRPr>
          </a:p>
          <a:p>
            <a:pPr eaLnBrk="1" hangingPunct="1"/>
            <a:br>
              <a:rPr lang="en-GB" altLang="en-US" sz="2000" dirty="0">
                <a:solidFill>
                  <a:srgbClr val="003366"/>
                </a:solidFill>
              </a:rPr>
            </a:br>
            <a:endParaRPr lang="en-GB" altLang="en-US" sz="2000" dirty="0">
              <a:solidFill>
                <a:srgbClr val="003366"/>
              </a:solidFill>
            </a:endParaRPr>
          </a:p>
          <a:p>
            <a:pPr eaLnBrk="1" hangingPunct="1"/>
            <a:endParaRPr lang="en-IE" sz="2000" dirty="0">
              <a:solidFill>
                <a:srgbClr val="003366"/>
              </a:solidFill>
            </a:endParaRPr>
          </a:p>
        </p:txBody>
      </p:sp>
    </p:spTree>
    <p:extLst>
      <p:ext uri="{BB962C8B-B14F-4D97-AF65-F5344CB8AC3E}">
        <p14:creationId xmlns:p14="http://schemas.microsoft.com/office/powerpoint/2010/main" val="362967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99AE40-ED32-702D-D711-A944AE2585CB}"/>
              </a:ext>
            </a:extLst>
          </p:cNvPr>
          <p:cNvSpPr/>
          <p:nvPr/>
        </p:nvSpPr>
        <p:spPr>
          <a:xfrm>
            <a:off x="0" y="6339802"/>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7184350" y="6385499"/>
            <a:ext cx="1959650" cy="4899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6383359"/>
            <a:ext cx="4392488" cy="369332"/>
          </a:xfrm>
          <a:prstGeom prst="rect">
            <a:avLst/>
          </a:prstGeom>
          <a:noFill/>
        </p:spPr>
        <p:txBody>
          <a:bodyPr wrap="square" rtlCol="0">
            <a:spAutoFit/>
          </a:bodyPr>
          <a:lstStyle/>
          <a:p>
            <a:r>
              <a:rPr lang="en-IE" b="1" i="1" dirty="0"/>
              <a:t>Branch Officer Training 30-31 March 2023</a:t>
            </a: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936" t="-1932" r="1936" b="57393"/>
          <a:stretch/>
        </p:blipFill>
        <p:spPr bwMode="auto">
          <a:xfrm flipV="1">
            <a:off x="-342292" y="6256188"/>
            <a:ext cx="9540552" cy="8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FB684B0-320F-0C4A-F882-3B792D1DA5CF}"/>
              </a:ext>
            </a:extLst>
          </p:cNvPr>
          <p:cNvPicPr>
            <a:picLocks noChangeAspect="1"/>
          </p:cNvPicPr>
          <p:nvPr/>
        </p:nvPicPr>
        <p:blipFill>
          <a:blip r:embed="rId5"/>
          <a:stretch>
            <a:fillRect/>
          </a:stretch>
        </p:blipFill>
        <p:spPr>
          <a:xfrm>
            <a:off x="323528" y="976732"/>
            <a:ext cx="8316416" cy="3976794"/>
          </a:xfrm>
          <a:prstGeom prst="rect">
            <a:avLst/>
          </a:prstGeom>
        </p:spPr>
      </p:pic>
      <p:sp>
        <p:nvSpPr>
          <p:cNvPr id="8" name="TextBox 7">
            <a:extLst>
              <a:ext uri="{FF2B5EF4-FFF2-40B4-BE49-F238E27FC236}">
                <a16:creationId xmlns:a16="http://schemas.microsoft.com/office/drawing/2014/main" id="{42840204-AD94-0B88-76CA-697ABDC44D80}"/>
              </a:ext>
            </a:extLst>
          </p:cNvPr>
          <p:cNvSpPr txBox="1"/>
          <p:nvPr/>
        </p:nvSpPr>
        <p:spPr>
          <a:xfrm>
            <a:off x="539552" y="5229200"/>
            <a:ext cx="7560840" cy="646331"/>
          </a:xfrm>
          <a:prstGeom prst="rect">
            <a:avLst/>
          </a:prstGeom>
          <a:noFill/>
        </p:spPr>
        <p:txBody>
          <a:bodyPr wrap="square" rtlCol="0">
            <a:spAutoFit/>
          </a:bodyPr>
          <a:lstStyle/>
          <a:p>
            <a:pPr algn="ctr"/>
            <a:r>
              <a:rPr lang="en-IE" sz="3600" b="1" dirty="0">
                <a:solidFill>
                  <a:srgbClr val="333399"/>
                </a:solidFill>
              </a:rPr>
              <a:t>www.ahcps.ie</a:t>
            </a:r>
          </a:p>
        </p:txBody>
      </p:sp>
    </p:spTree>
    <p:extLst>
      <p:ext uri="{BB962C8B-B14F-4D97-AF65-F5344CB8AC3E}">
        <p14:creationId xmlns:p14="http://schemas.microsoft.com/office/powerpoint/2010/main" val="312650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09" t="5169" r="8109" b="9153"/>
          <a:stretch/>
        </p:blipFill>
        <p:spPr bwMode="auto">
          <a:xfrm>
            <a:off x="0" y="-31444"/>
            <a:ext cx="9144000" cy="690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1444"/>
            <a:ext cx="9144000" cy="6902270"/>
          </a:xfrm>
          <a:prstGeom prst="rect">
            <a:avLst/>
          </a:prstGeom>
          <a:solidFill>
            <a:schemeClr val="tx2">
              <a:lumMod val="75000"/>
              <a:alpha val="44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07504" y="2221900"/>
            <a:ext cx="8856984"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4000" b="1"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mn-ea"/>
                <a:cs typeface="Times New Roman" panose="02020603050405020304" pitchFamily="18" charset="0"/>
              </a:rPr>
              <a:t>Thank you</a:t>
            </a:r>
            <a:endParaRPr kumimoji="0" lang="en-IE" sz="2800" b="1"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1103741" y="5663158"/>
            <a:ext cx="70567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a:ea typeface="+mn-ea"/>
                <a:cs typeface="+mn-cs"/>
              </a:rPr>
              <a:t>Paul Malone, Deputy General Secretary</a:t>
            </a: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736" y="6148694"/>
            <a:ext cx="2456368" cy="65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7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682836" y="2362071"/>
            <a:ext cx="5889539" cy="2293724"/>
          </a:xfrm>
          <a:prstGeom prst="rect">
            <a:avLst/>
          </a:prstGeom>
        </p:spPr>
      </p:pic>
      <p:sp>
        <p:nvSpPr>
          <p:cNvPr id="3" name="Subtitle 2"/>
          <p:cNvSpPr>
            <a:spLocks noGrp="1"/>
          </p:cNvSpPr>
          <p:nvPr>
            <p:ph type="subTitle" idx="1"/>
          </p:nvPr>
        </p:nvSpPr>
        <p:spPr/>
        <p:txBody>
          <a:bodyPr/>
          <a:lstStyle/>
          <a:p>
            <a:endParaRPr lang="en-IE" dirty="0"/>
          </a:p>
          <a:p>
            <a:endParaRPr lang="en-IE" dirty="0"/>
          </a:p>
          <a:p>
            <a:endParaRPr lang="en-IE" dirty="0"/>
          </a:p>
        </p:txBody>
      </p:sp>
      <p:sp>
        <p:nvSpPr>
          <p:cNvPr id="2" name="TextBox 1"/>
          <p:cNvSpPr txBox="1"/>
          <p:nvPr/>
        </p:nvSpPr>
        <p:spPr>
          <a:xfrm>
            <a:off x="4700588" y="4910653"/>
            <a:ext cx="3393281" cy="323165"/>
          </a:xfrm>
          <a:prstGeom prst="rect">
            <a:avLst/>
          </a:prstGeom>
          <a:noFill/>
        </p:spPr>
        <p:txBody>
          <a:bodyPr wrap="square" rtlCol="0">
            <a:spAutoFit/>
          </a:bodyPr>
          <a:lstStyle/>
          <a:p>
            <a:pPr defTabSz="514350"/>
            <a:r>
              <a:rPr lang="en-IE" sz="1500" dirty="0">
                <a:solidFill>
                  <a:prstClr val="white"/>
                </a:solidFill>
                <a:latin typeface="Century Gothic"/>
              </a:rPr>
              <a:t>AHCPS Branch Officer Training</a:t>
            </a:r>
          </a:p>
        </p:txBody>
      </p:sp>
    </p:spTree>
    <p:extLst>
      <p:ext uri="{BB962C8B-B14F-4D97-AF65-F5344CB8AC3E}">
        <p14:creationId xmlns:p14="http://schemas.microsoft.com/office/powerpoint/2010/main" val="376478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0B9F59-9868-3022-D7CF-B813F269A7C0}"/>
              </a:ext>
            </a:extLst>
          </p:cNvPr>
          <p:cNvSpPr/>
          <p:nvPr/>
        </p:nvSpPr>
        <p:spPr>
          <a:xfrm>
            <a:off x="0" y="857250"/>
            <a:ext cx="9144000" cy="51435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76200"/>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E"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3E3926C7-ED12-B738-48AB-871F10904761}"/>
              </a:ext>
            </a:extLst>
          </p:cNvPr>
          <p:cNvSpPr txBox="1"/>
          <p:nvPr/>
        </p:nvSpPr>
        <p:spPr>
          <a:xfrm>
            <a:off x="1771650" y="857250"/>
            <a:ext cx="4843463" cy="600164"/>
          </a:xfrm>
          <a:prstGeom prst="rect">
            <a:avLst/>
          </a:prstGeom>
          <a:noFill/>
        </p:spPr>
        <p:txBody>
          <a:bodyPr wrap="square" rtlCol="0">
            <a:spAutoFit/>
          </a:bodyPr>
          <a:lstStyle/>
          <a:p>
            <a:pPr algn="ctr" defTabSz="685800"/>
            <a:r>
              <a:rPr lang="en-IE" sz="3300" b="1" dirty="0">
                <a:solidFill>
                  <a:srgbClr val="ED7D31">
                    <a:lumMod val="75000"/>
                  </a:srgbClr>
                </a:solidFill>
                <a:latin typeface="Calibri" panose="020F0502020204030204"/>
              </a:rPr>
              <a:t>Agenda</a:t>
            </a:r>
          </a:p>
        </p:txBody>
      </p:sp>
      <p:sp>
        <p:nvSpPr>
          <p:cNvPr id="7" name="TextBox 6">
            <a:extLst>
              <a:ext uri="{FF2B5EF4-FFF2-40B4-BE49-F238E27FC236}">
                <a16:creationId xmlns:a16="http://schemas.microsoft.com/office/drawing/2014/main" id="{63F29F42-42E3-C16A-A1D6-BA27BB04D0DA}"/>
              </a:ext>
            </a:extLst>
          </p:cNvPr>
          <p:cNvSpPr txBox="1"/>
          <p:nvPr/>
        </p:nvSpPr>
        <p:spPr>
          <a:xfrm>
            <a:off x="371475" y="1581992"/>
            <a:ext cx="4200525" cy="4108817"/>
          </a:xfrm>
          <a:prstGeom prst="rect">
            <a:avLst/>
          </a:prstGeom>
          <a:noFill/>
        </p:spPr>
        <p:txBody>
          <a:bodyPr wrap="square" rtlCol="0">
            <a:spAutoFit/>
          </a:bodyPr>
          <a:lstStyle/>
          <a:p>
            <a:pPr defTabSz="685800"/>
            <a:r>
              <a:rPr lang="en-IE" sz="1350" b="1" i="1" dirty="0">
                <a:solidFill>
                  <a:prstClr val="black"/>
                </a:solidFill>
                <a:latin typeface="Calibri" panose="020F0502020204030204"/>
              </a:rPr>
              <a:t>Thursday 30</a:t>
            </a:r>
            <a:r>
              <a:rPr lang="en-IE" sz="1350" b="1" i="1" baseline="30000" dirty="0">
                <a:solidFill>
                  <a:prstClr val="black"/>
                </a:solidFill>
                <a:latin typeface="Calibri" panose="020F0502020204030204"/>
              </a:rPr>
              <a:t>th</a:t>
            </a:r>
            <a:r>
              <a:rPr lang="en-IE" sz="1350" b="1" i="1" dirty="0">
                <a:solidFill>
                  <a:prstClr val="black"/>
                </a:solidFill>
                <a:latin typeface="Calibri" panose="020F0502020204030204"/>
              </a:rPr>
              <a:t> March</a:t>
            </a:r>
            <a:br>
              <a:rPr lang="en-IE" sz="1350" b="1" i="1" dirty="0">
                <a:solidFill>
                  <a:prstClr val="black"/>
                </a:solidFill>
                <a:latin typeface="Calibri" panose="020F0502020204030204"/>
              </a:rPr>
            </a:br>
            <a:endParaRPr lang="en-IE" sz="1350" b="1" i="1" dirty="0">
              <a:solidFill>
                <a:prstClr val="black"/>
              </a:solidFill>
              <a:latin typeface="Calibri" panose="020F0502020204030204"/>
            </a:endParaRPr>
          </a:p>
          <a:p>
            <a:pPr defTabSz="685800"/>
            <a:r>
              <a:rPr lang="en-IE" sz="1050" dirty="0">
                <a:solidFill>
                  <a:prstClr val="black"/>
                </a:solidFill>
                <a:latin typeface="Calibri" panose="020F0502020204030204"/>
              </a:rPr>
              <a:t>1.30-2pm 	</a:t>
            </a:r>
            <a:r>
              <a:rPr lang="en-IE" sz="1050" b="1" dirty="0">
                <a:solidFill>
                  <a:prstClr val="black"/>
                </a:solidFill>
                <a:latin typeface="Calibri" panose="020F0502020204030204"/>
              </a:rPr>
              <a:t>Registration and tea/sandwiches</a:t>
            </a:r>
            <a:br>
              <a:rPr lang="en-IE" sz="1050" dirty="0">
                <a:solidFill>
                  <a:prstClr val="black"/>
                </a:solidFill>
                <a:latin typeface="Calibri" panose="020F0502020204030204"/>
              </a:rPr>
            </a:br>
            <a:endParaRPr lang="en-IE" sz="1050" dirty="0">
              <a:solidFill>
                <a:prstClr val="black"/>
              </a:solidFill>
              <a:latin typeface="Calibri" panose="020F0502020204030204"/>
            </a:endParaRPr>
          </a:p>
          <a:p>
            <a:pPr defTabSz="685800"/>
            <a:r>
              <a:rPr lang="en-IE" sz="1050" dirty="0">
                <a:solidFill>
                  <a:prstClr val="black"/>
                </a:solidFill>
                <a:latin typeface="Calibri" panose="020F0502020204030204"/>
              </a:rPr>
              <a:t>2.00pm	</a:t>
            </a:r>
            <a:r>
              <a:rPr lang="en-IE" sz="1050" b="1" dirty="0">
                <a:solidFill>
                  <a:prstClr val="black"/>
                </a:solidFill>
                <a:latin typeface="Calibri" panose="020F0502020204030204"/>
              </a:rPr>
              <a:t>Welcome </a:t>
            </a:r>
          </a:p>
          <a:p>
            <a:pPr defTabSz="685800"/>
            <a:r>
              <a:rPr lang="en-IE" sz="1050" dirty="0">
                <a:solidFill>
                  <a:prstClr val="black"/>
                </a:solidFill>
                <a:latin typeface="Calibri" panose="020F0502020204030204"/>
              </a:rPr>
              <a:t>	</a:t>
            </a:r>
            <a:r>
              <a:rPr lang="en-IE" sz="900" i="1" dirty="0">
                <a:solidFill>
                  <a:prstClr val="black"/>
                </a:solidFill>
                <a:latin typeface="Calibri" panose="020F0502020204030204"/>
              </a:rPr>
              <a:t>Ciaran Rohan, General Secretary</a:t>
            </a:r>
          </a:p>
          <a:p>
            <a:pPr defTabSz="685800"/>
            <a:endParaRPr lang="en-IE" sz="900" i="1" dirty="0">
              <a:solidFill>
                <a:prstClr val="black"/>
              </a:solidFill>
              <a:latin typeface="Calibri" panose="020F0502020204030204"/>
            </a:endParaRPr>
          </a:p>
          <a:p>
            <a:pPr defTabSz="685800"/>
            <a:r>
              <a:rPr lang="en-IE" sz="1050" dirty="0">
                <a:solidFill>
                  <a:prstClr val="black"/>
                </a:solidFill>
                <a:latin typeface="Calibri" panose="020F0502020204030204"/>
              </a:rPr>
              <a:t>2.10pm	</a:t>
            </a:r>
            <a:r>
              <a:rPr lang="en-IE" sz="1050" b="1" dirty="0">
                <a:solidFill>
                  <a:prstClr val="black"/>
                </a:solidFill>
                <a:latin typeface="Calibri" panose="020F0502020204030204"/>
              </a:rPr>
              <a:t>Overview of AHCPS History, Structures and Governance</a:t>
            </a:r>
            <a:br>
              <a:rPr lang="en-IE" sz="1050" b="1" dirty="0">
                <a:solidFill>
                  <a:prstClr val="black"/>
                </a:solidFill>
                <a:latin typeface="Calibri" panose="020F0502020204030204"/>
              </a:rPr>
            </a:br>
            <a:r>
              <a:rPr lang="en-IE" sz="1050" b="1" dirty="0">
                <a:solidFill>
                  <a:prstClr val="black"/>
                </a:solidFill>
                <a:latin typeface="Calibri" panose="020F0502020204030204"/>
              </a:rPr>
              <a:t>	</a:t>
            </a:r>
            <a:r>
              <a:rPr lang="en-IE" sz="900" i="1" dirty="0">
                <a:solidFill>
                  <a:prstClr val="black"/>
                </a:solidFill>
                <a:latin typeface="Calibri" panose="020F0502020204030204"/>
              </a:rPr>
              <a:t>Paul Malone, Deputy General Secretary</a:t>
            </a:r>
            <a:r>
              <a:rPr lang="en-IE" sz="1050" dirty="0">
                <a:solidFill>
                  <a:prstClr val="black"/>
                </a:solidFill>
                <a:latin typeface="Calibri" panose="020F0502020204030204"/>
              </a:rPr>
              <a:t>	</a:t>
            </a:r>
          </a:p>
          <a:p>
            <a:pPr defTabSz="685800"/>
            <a:endParaRPr lang="en-IE" sz="1050" dirty="0">
              <a:solidFill>
                <a:prstClr val="black"/>
              </a:solidFill>
              <a:latin typeface="Calibri" panose="020F0502020204030204"/>
            </a:endParaRPr>
          </a:p>
          <a:p>
            <a:pPr defTabSz="685800"/>
            <a:r>
              <a:rPr lang="en-IE" sz="1050" dirty="0">
                <a:solidFill>
                  <a:prstClr val="black"/>
                </a:solidFill>
                <a:latin typeface="Calibri" panose="020F0502020204030204"/>
              </a:rPr>
              <a:t>2.30pm	</a:t>
            </a:r>
            <a:r>
              <a:rPr lang="en-IE" sz="1050" b="1" dirty="0">
                <a:solidFill>
                  <a:prstClr val="black"/>
                </a:solidFill>
                <a:latin typeface="Calibri" panose="020F0502020204030204"/>
              </a:rPr>
              <a:t>What is the Purpose of a Union?</a:t>
            </a:r>
          </a:p>
          <a:p>
            <a:pPr defTabSz="685800"/>
            <a:r>
              <a:rPr lang="en-IE" sz="1050" dirty="0">
                <a:solidFill>
                  <a:prstClr val="black"/>
                </a:solidFill>
                <a:latin typeface="Calibri" panose="020F0502020204030204"/>
              </a:rPr>
              <a:t>	</a:t>
            </a:r>
            <a:r>
              <a:rPr lang="en-IE" sz="900" i="1" dirty="0">
                <a:solidFill>
                  <a:prstClr val="black"/>
                </a:solidFill>
                <a:latin typeface="Calibri" panose="020F0502020204030204"/>
              </a:rPr>
              <a:t>Larry Dunne, Industrial Relations Officer</a:t>
            </a:r>
          </a:p>
          <a:p>
            <a:pPr defTabSz="685800"/>
            <a:endParaRPr lang="en-IE" sz="1050" dirty="0">
              <a:solidFill>
                <a:prstClr val="black"/>
              </a:solidFill>
              <a:latin typeface="Calibri" panose="020F0502020204030204"/>
            </a:endParaRPr>
          </a:p>
          <a:p>
            <a:pPr defTabSz="685800"/>
            <a:r>
              <a:rPr lang="en-IE" sz="1050" dirty="0">
                <a:solidFill>
                  <a:prstClr val="black"/>
                </a:solidFill>
                <a:latin typeface="Calibri" panose="020F0502020204030204"/>
              </a:rPr>
              <a:t>3.00pm	</a:t>
            </a:r>
            <a:r>
              <a:rPr lang="en-IE" sz="1050" b="1" dirty="0">
                <a:solidFill>
                  <a:prstClr val="black"/>
                </a:solidFill>
                <a:latin typeface="Calibri" panose="020F0502020204030204"/>
              </a:rPr>
              <a:t>Recruiting New Members</a:t>
            </a:r>
          </a:p>
          <a:p>
            <a:pPr defTabSz="685800"/>
            <a:r>
              <a:rPr lang="en-IE" sz="1050" dirty="0">
                <a:solidFill>
                  <a:prstClr val="black"/>
                </a:solidFill>
                <a:latin typeface="Calibri" panose="020F0502020204030204"/>
              </a:rPr>
              <a:t>	</a:t>
            </a:r>
            <a:r>
              <a:rPr lang="en-IE" sz="900" i="1" dirty="0">
                <a:solidFill>
                  <a:prstClr val="black"/>
                </a:solidFill>
                <a:latin typeface="Calibri" panose="020F0502020204030204"/>
              </a:rPr>
              <a:t>Billy Thompson, Assistant General Secretary</a:t>
            </a:r>
          </a:p>
          <a:p>
            <a:pPr defTabSz="685800"/>
            <a:endParaRPr lang="en-IE" sz="900" i="1" dirty="0">
              <a:solidFill>
                <a:prstClr val="black"/>
              </a:solidFill>
              <a:latin typeface="Calibri" panose="020F0502020204030204"/>
            </a:endParaRPr>
          </a:p>
          <a:p>
            <a:pPr defTabSz="685800"/>
            <a:r>
              <a:rPr lang="en-IE" sz="1050" dirty="0">
                <a:solidFill>
                  <a:prstClr val="black"/>
                </a:solidFill>
                <a:latin typeface="Calibri" panose="020F0502020204030204"/>
              </a:rPr>
              <a:t>3.30pm	</a:t>
            </a:r>
            <a:r>
              <a:rPr lang="en-IE" sz="1050" b="1" dirty="0">
                <a:solidFill>
                  <a:prstClr val="black"/>
                </a:solidFill>
                <a:latin typeface="Calibri" panose="020F0502020204030204"/>
              </a:rPr>
              <a:t>The Role of the Local Branch Officer</a:t>
            </a:r>
          </a:p>
          <a:p>
            <a:pPr defTabSz="685800"/>
            <a:r>
              <a:rPr lang="en-GB" sz="1050" dirty="0">
                <a:solidFill>
                  <a:prstClr val="black"/>
                </a:solidFill>
                <a:latin typeface="Calibri" panose="020F0502020204030204" pitchFamily="34" charset="0"/>
                <a:ea typeface="Calibri" panose="020F0502020204030204" pitchFamily="34" charset="0"/>
              </a:rPr>
              <a:t>	</a:t>
            </a:r>
            <a:r>
              <a:rPr lang="en-GB" sz="900" dirty="0">
                <a:solidFill>
                  <a:prstClr val="black"/>
                </a:solidFill>
                <a:latin typeface="Calibri" panose="020F0502020204030204" pitchFamily="34" charset="0"/>
                <a:ea typeface="Calibri" panose="020F0502020204030204" pitchFamily="34" charset="0"/>
              </a:rPr>
              <a:t>- Your Role as A Branch Rep </a:t>
            </a:r>
            <a:br>
              <a:rPr lang="en-GB" sz="900" dirty="0">
                <a:solidFill>
                  <a:prstClr val="black"/>
                </a:solidFill>
                <a:latin typeface="Calibri" panose="020F0502020204030204" pitchFamily="34" charset="0"/>
                <a:ea typeface="Calibri" panose="020F0502020204030204" pitchFamily="34" charset="0"/>
              </a:rPr>
            </a:br>
            <a:r>
              <a:rPr lang="en-GB" sz="900" dirty="0">
                <a:solidFill>
                  <a:prstClr val="black"/>
                </a:solidFill>
                <a:latin typeface="Calibri" panose="020F0502020204030204" pitchFamily="34" charset="0"/>
                <a:ea typeface="Calibri" panose="020F0502020204030204" pitchFamily="34" charset="0"/>
              </a:rPr>
              <a:t>	- Case Studies on Local Issues </a:t>
            </a:r>
            <a:br>
              <a:rPr lang="en-GB" sz="900" dirty="0">
                <a:solidFill>
                  <a:prstClr val="black"/>
                </a:solidFill>
                <a:latin typeface="Calibri" panose="020F0502020204030204" pitchFamily="34" charset="0"/>
                <a:ea typeface="Calibri" panose="020F0502020204030204" pitchFamily="34" charset="0"/>
              </a:rPr>
            </a:br>
            <a:r>
              <a:rPr lang="en-GB" sz="900" dirty="0">
                <a:solidFill>
                  <a:prstClr val="black"/>
                </a:solidFill>
                <a:latin typeface="Calibri" panose="020F0502020204030204" pitchFamily="34" charset="0"/>
                <a:ea typeface="Calibri" panose="020F0502020204030204" pitchFamily="34" charset="0"/>
              </a:rPr>
              <a:t>	- Representing Members – ‘Dos’ and ‘Don’ts’</a:t>
            </a:r>
            <a:endParaRPr lang="en-IE" sz="788" b="1" dirty="0">
              <a:solidFill>
                <a:prstClr val="black"/>
              </a:solidFill>
              <a:latin typeface="Calibri" panose="020F0502020204030204"/>
            </a:endParaRPr>
          </a:p>
          <a:p>
            <a:pPr defTabSz="685800"/>
            <a:r>
              <a:rPr lang="en-IE" sz="1050" dirty="0">
                <a:solidFill>
                  <a:prstClr val="black"/>
                </a:solidFill>
                <a:latin typeface="Calibri" panose="020F0502020204030204"/>
              </a:rPr>
              <a:t>	</a:t>
            </a:r>
            <a:r>
              <a:rPr lang="en-IE" sz="900" i="1" dirty="0">
                <a:solidFill>
                  <a:prstClr val="black"/>
                </a:solidFill>
                <a:latin typeface="Calibri" panose="020F0502020204030204"/>
              </a:rPr>
              <a:t> Val Jeffrey, former Vice-Chairperson AHCPS Executive Committee 	</a:t>
            </a:r>
            <a:br>
              <a:rPr lang="en-IE" sz="900" i="1" dirty="0">
                <a:solidFill>
                  <a:prstClr val="black"/>
                </a:solidFill>
                <a:latin typeface="Calibri" panose="020F0502020204030204"/>
              </a:rPr>
            </a:br>
            <a:r>
              <a:rPr lang="en-IE" sz="1050" dirty="0">
                <a:solidFill>
                  <a:prstClr val="black"/>
                </a:solidFill>
                <a:latin typeface="Calibri" panose="020F0502020204030204"/>
              </a:rPr>
              <a:t>4.45pm	</a:t>
            </a:r>
            <a:r>
              <a:rPr lang="en-IE" sz="1050" b="1" dirty="0">
                <a:solidFill>
                  <a:prstClr val="black"/>
                </a:solidFill>
                <a:latin typeface="Calibri" panose="020F0502020204030204"/>
              </a:rPr>
              <a:t>Q&amp;A / Close</a:t>
            </a:r>
          </a:p>
          <a:p>
            <a:pPr defTabSz="685800"/>
            <a:endParaRPr lang="en-IE" sz="1050" dirty="0">
              <a:solidFill>
                <a:prstClr val="black"/>
              </a:solidFill>
              <a:latin typeface="Calibri" panose="020F0502020204030204"/>
            </a:endParaRPr>
          </a:p>
          <a:p>
            <a:pPr defTabSz="685800"/>
            <a:r>
              <a:rPr lang="en-IE" sz="1050" dirty="0">
                <a:solidFill>
                  <a:prstClr val="black"/>
                </a:solidFill>
                <a:latin typeface="Calibri" panose="020F0502020204030204"/>
              </a:rPr>
              <a:t>7.30pm	</a:t>
            </a:r>
            <a:r>
              <a:rPr lang="en-IE" sz="1050" b="1" dirty="0">
                <a:solidFill>
                  <a:prstClr val="black"/>
                </a:solidFill>
                <a:latin typeface="Calibri" panose="020F0502020204030204"/>
              </a:rPr>
              <a:t>Drinks Reception Followed by Dinner</a:t>
            </a:r>
            <a:endParaRPr lang="en-IE" sz="1500" b="1"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F54CF505-D5F3-3621-1ED2-493A6167D440}"/>
              </a:ext>
            </a:extLst>
          </p:cNvPr>
          <p:cNvSpPr txBox="1"/>
          <p:nvPr/>
        </p:nvSpPr>
        <p:spPr>
          <a:xfrm>
            <a:off x="4810735" y="1581992"/>
            <a:ext cx="4200525" cy="2954655"/>
          </a:xfrm>
          <a:prstGeom prst="rect">
            <a:avLst/>
          </a:prstGeom>
          <a:noFill/>
        </p:spPr>
        <p:txBody>
          <a:bodyPr wrap="square" rtlCol="0">
            <a:spAutoFit/>
          </a:bodyPr>
          <a:lstStyle/>
          <a:p>
            <a:pPr defTabSz="685800"/>
            <a:r>
              <a:rPr lang="en-IE" sz="1350" b="1" i="1" dirty="0">
                <a:solidFill>
                  <a:prstClr val="black"/>
                </a:solidFill>
                <a:latin typeface="Calibri" panose="020F0502020204030204"/>
              </a:rPr>
              <a:t>Friday 31</a:t>
            </a:r>
            <a:r>
              <a:rPr lang="en-IE" sz="1350" b="1" i="1" baseline="30000" dirty="0">
                <a:solidFill>
                  <a:prstClr val="black"/>
                </a:solidFill>
                <a:latin typeface="Calibri" panose="020F0502020204030204"/>
              </a:rPr>
              <a:t>st</a:t>
            </a:r>
            <a:r>
              <a:rPr lang="en-IE" sz="1350" b="1" i="1" dirty="0">
                <a:solidFill>
                  <a:prstClr val="black"/>
                </a:solidFill>
                <a:latin typeface="Calibri" panose="020F0502020204030204"/>
              </a:rPr>
              <a:t> March</a:t>
            </a:r>
            <a:br>
              <a:rPr lang="en-IE" sz="1350" b="1" i="1" dirty="0">
                <a:solidFill>
                  <a:prstClr val="black"/>
                </a:solidFill>
                <a:latin typeface="Calibri" panose="020F0502020204030204"/>
              </a:rPr>
            </a:br>
            <a:endParaRPr lang="en-IE" sz="1350" b="1" i="1" dirty="0">
              <a:solidFill>
                <a:prstClr val="black"/>
              </a:solidFill>
              <a:latin typeface="Calibri" panose="020F0502020204030204"/>
            </a:endParaRPr>
          </a:p>
          <a:p>
            <a:pPr defTabSz="685800"/>
            <a:r>
              <a:rPr lang="en-IE" sz="1050" dirty="0">
                <a:solidFill>
                  <a:prstClr val="black"/>
                </a:solidFill>
                <a:latin typeface="Calibri" panose="020F0502020204030204"/>
              </a:rPr>
              <a:t>10.15am	</a:t>
            </a:r>
            <a:r>
              <a:rPr lang="en-IE" sz="1050" b="1" dirty="0">
                <a:solidFill>
                  <a:prstClr val="black"/>
                </a:solidFill>
                <a:latin typeface="Calibri" panose="020F0502020204030204"/>
              </a:rPr>
              <a:t>An Overview of the Conciliation and Arbitration Scheme/ 	Workplace Relations Commission</a:t>
            </a:r>
          </a:p>
          <a:p>
            <a:pPr defTabSz="685800"/>
            <a:r>
              <a:rPr lang="en-IE" sz="1200" dirty="0">
                <a:solidFill>
                  <a:prstClr val="black"/>
                </a:solidFill>
                <a:latin typeface="Calibri" panose="020F0502020204030204"/>
              </a:rPr>
              <a:t>	</a:t>
            </a:r>
            <a:r>
              <a:rPr lang="en-IE" sz="900" i="1" dirty="0">
                <a:solidFill>
                  <a:prstClr val="black"/>
                </a:solidFill>
                <a:latin typeface="Calibri" panose="020F0502020204030204"/>
              </a:rPr>
              <a:t>Ciaran Rohan, General Secretary</a:t>
            </a:r>
            <a:endParaRPr lang="en-IE" sz="1200" i="1" dirty="0">
              <a:solidFill>
                <a:prstClr val="black"/>
              </a:solidFill>
              <a:latin typeface="Calibri" panose="020F0502020204030204"/>
            </a:endParaRPr>
          </a:p>
          <a:p>
            <a:pPr defTabSz="685800"/>
            <a:endParaRPr lang="en-IE" sz="1200" dirty="0">
              <a:solidFill>
                <a:prstClr val="black"/>
              </a:solidFill>
              <a:latin typeface="Calibri" panose="020F0502020204030204"/>
            </a:endParaRPr>
          </a:p>
          <a:p>
            <a:pPr defTabSz="685800"/>
            <a:r>
              <a:rPr lang="en-IE" sz="1050" dirty="0">
                <a:solidFill>
                  <a:prstClr val="black"/>
                </a:solidFill>
                <a:latin typeface="Calibri" panose="020F0502020204030204"/>
              </a:rPr>
              <a:t>11.00am	</a:t>
            </a:r>
            <a:r>
              <a:rPr lang="en-IE" sz="1050" b="1" dirty="0">
                <a:solidFill>
                  <a:prstClr val="black"/>
                </a:solidFill>
                <a:latin typeface="Calibri" panose="020F0502020204030204"/>
              </a:rPr>
              <a:t>A View from HR on the Union-Employer Relationship</a:t>
            </a:r>
          </a:p>
          <a:p>
            <a:pPr defTabSz="685800"/>
            <a:r>
              <a:rPr lang="en-IE" sz="1050" b="1" dirty="0">
                <a:solidFill>
                  <a:prstClr val="black"/>
                </a:solidFill>
                <a:latin typeface="Calibri" panose="020F0502020204030204"/>
              </a:rPr>
              <a:t>	</a:t>
            </a:r>
            <a:r>
              <a:rPr lang="en-IE" sz="900" i="1" dirty="0">
                <a:solidFill>
                  <a:prstClr val="black"/>
                </a:solidFill>
                <a:latin typeface="Calibri" panose="020F0502020204030204"/>
              </a:rPr>
              <a:t>Nora O’Brien, Industrial Relations Unit, Revenue Commissioners</a:t>
            </a:r>
            <a:br>
              <a:rPr lang="en-IE" sz="1050" b="1" dirty="0">
                <a:solidFill>
                  <a:prstClr val="black"/>
                </a:solidFill>
                <a:latin typeface="Calibri" panose="020F0502020204030204"/>
              </a:rPr>
            </a:br>
            <a:r>
              <a:rPr lang="en-IE" sz="1050" dirty="0">
                <a:solidFill>
                  <a:prstClr val="black"/>
                </a:solidFill>
                <a:latin typeface="Calibri" panose="020F0502020204030204"/>
              </a:rPr>
              <a:t>	</a:t>
            </a:r>
            <a:br>
              <a:rPr lang="en-IE" sz="1050" b="1" dirty="0">
                <a:solidFill>
                  <a:prstClr val="black"/>
                </a:solidFill>
                <a:latin typeface="Calibri" panose="020F0502020204030204"/>
              </a:rPr>
            </a:br>
            <a:r>
              <a:rPr lang="en-IE" sz="1050" dirty="0">
                <a:solidFill>
                  <a:prstClr val="black"/>
                </a:solidFill>
                <a:latin typeface="Calibri" panose="020F0502020204030204"/>
              </a:rPr>
              <a:t>	</a:t>
            </a:r>
            <a:endParaRPr lang="en-IE" sz="900" i="1" dirty="0">
              <a:solidFill>
                <a:prstClr val="black"/>
              </a:solidFill>
              <a:latin typeface="Calibri" panose="020F0502020204030204"/>
            </a:endParaRPr>
          </a:p>
          <a:p>
            <a:pPr defTabSz="685800"/>
            <a:r>
              <a:rPr lang="en-IE" sz="1050" dirty="0">
                <a:solidFill>
                  <a:prstClr val="black"/>
                </a:solidFill>
                <a:latin typeface="Calibri" panose="020F0502020204030204"/>
              </a:rPr>
              <a:t>11.45am</a:t>
            </a:r>
            <a:r>
              <a:rPr lang="en-IE" sz="900" i="1" dirty="0">
                <a:solidFill>
                  <a:prstClr val="black"/>
                </a:solidFill>
                <a:latin typeface="Calibri" panose="020F0502020204030204"/>
              </a:rPr>
              <a:t>	</a:t>
            </a:r>
            <a:r>
              <a:rPr lang="en-IE" sz="1050" b="1" dirty="0">
                <a:solidFill>
                  <a:prstClr val="black"/>
                </a:solidFill>
                <a:latin typeface="Calibri" panose="020F0502020204030204"/>
              </a:rPr>
              <a:t>The Impact of Blended Working on Working Life in the Civil 	Service</a:t>
            </a:r>
          </a:p>
          <a:p>
            <a:pPr defTabSz="685800"/>
            <a:r>
              <a:rPr lang="en-IE" sz="1050" b="1" dirty="0">
                <a:solidFill>
                  <a:prstClr val="black"/>
                </a:solidFill>
                <a:latin typeface="Calibri" panose="020F0502020204030204"/>
              </a:rPr>
              <a:t>	</a:t>
            </a:r>
            <a:r>
              <a:rPr lang="en-IE" sz="1050" i="1" dirty="0">
                <a:solidFill>
                  <a:prstClr val="black"/>
                </a:solidFill>
                <a:latin typeface="Calibri" panose="020F0502020204030204"/>
              </a:rPr>
              <a:t> </a:t>
            </a:r>
            <a:r>
              <a:rPr lang="en-IE" sz="900" i="1" dirty="0">
                <a:solidFill>
                  <a:prstClr val="black"/>
                </a:solidFill>
                <a:latin typeface="Calibri" panose="020F0502020204030204"/>
              </a:rPr>
              <a:t>Philip O’Callaghan, Civil Service Employee Assistance Service</a:t>
            </a:r>
            <a:endParaRPr lang="en-IE" sz="900" b="1" dirty="0">
              <a:solidFill>
                <a:prstClr val="black"/>
              </a:solidFill>
              <a:latin typeface="Calibri" panose="020F0502020204030204"/>
            </a:endParaRPr>
          </a:p>
          <a:p>
            <a:pPr defTabSz="685800"/>
            <a:endParaRPr lang="en-IE" sz="1050" dirty="0">
              <a:solidFill>
                <a:prstClr val="black"/>
              </a:solidFill>
              <a:latin typeface="Calibri" panose="020F0502020204030204"/>
            </a:endParaRPr>
          </a:p>
          <a:p>
            <a:pPr defTabSz="685800"/>
            <a:br>
              <a:rPr lang="en-IE" sz="900" i="1" dirty="0">
                <a:solidFill>
                  <a:prstClr val="black"/>
                </a:solidFill>
                <a:latin typeface="Calibri" panose="020F0502020204030204"/>
              </a:rPr>
            </a:br>
            <a:r>
              <a:rPr lang="en-IE" sz="1050" dirty="0">
                <a:solidFill>
                  <a:prstClr val="black"/>
                </a:solidFill>
                <a:latin typeface="Calibri" panose="020F0502020204030204"/>
              </a:rPr>
              <a:t>12.30pm	</a:t>
            </a:r>
            <a:r>
              <a:rPr lang="en-IE" sz="1050" b="1" dirty="0">
                <a:solidFill>
                  <a:prstClr val="black"/>
                </a:solidFill>
                <a:latin typeface="Calibri" panose="020F0502020204030204"/>
              </a:rPr>
              <a:t>Close and Lunch</a:t>
            </a:r>
          </a:p>
          <a:p>
            <a:pPr defTabSz="685800"/>
            <a:endParaRPr lang="en-IE" sz="1050" dirty="0">
              <a:solidFill>
                <a:prstClr val="black"/>
              </a:solidFill>
              <a:latin typeface="Calibri" panose="020F0502020204030204"/>
            </a:endParaRPr>
          </a:p>
        </p:txBody>
      </p:sp>
    </p:spTree>
    <p:extLst>
      <p:ext uri="{BB962C8B-B14F-4D97-AF65-F5344CB8AC3E}">
        <p14:creationId xmlns:p14="http://schemas.microsoft.com/office/powerpoint/2010/main" val="397421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6237" y="2004490"/>
            <a:ext cx="4362708" cy="3624069"/>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defTabSz="514350"/>
            <a:r>
              <a:rPr lang="en-US" sz="1350" b="1" i="1" dirty="0">
                <a:solidFill>
                  <a:srgbClr val="393939"/>
                </a:solidFill>
                <a:latin typeface="Times New Roman" panose="02020603050405020304" pitchFamily="18" charset="0"/>
                <a:cs typeface="Times New Roman" panose="02020603050405020304" pitchFamily="18" charset="0"/>
              </a:rPr>
              <a:t>What is a Trade Union?</a:t>
            </a:r>
          </a:p>
          <a:p>
            <a:pPr defTabSz="514350"/>
            <a:endParaRPr lang="en-US" sz="1350" b="1" i="1" dirty="0">
              <a:solidFill>
                <a:srgbClr val="393939"/>
              </a:solidFill>
              <a:latin typeface="Times New Roman" panose="02020603050405020304" pitchFamily="18" charset="0"/>
              <a:cs typeface="Times New Roman" panose="02020603050405020304" pitchFamily="18" charset="0"/>
            </a:endParaRPr>
          </a:p>
          <a:p>
            <a:pPr defTabSz="514350"/>
            <a:r>
              <a:rPr lang="en-US" sz="1350" b="1" i="1" dirty="0">
                <a:solidFill>
                  <a:srgbClr val="393939"/>
                </a:solidFill>
                <a:latin typeface="Times New Roman" panose="02020603050405020304" pitchFamily="18" charset="0"/>
                <a:cs typeface="Times New Roman" panose="02020603050405020304" pitchFamily="18" charset="0"/>
              </a:rPr>
              <a:t>Definition: </a:t>
            </a:r>
            <a:r>
              <a:rPr lang="en-US" sz="1350" dirty="0">
                <a:solidFill>
                  <a:srgbClr val="393939"/>
                </a:solidFill>
                <a:latin typeface="Times New Roman" panose="02020603050405020304" pitchFamily="18" charset="0"/>
                <a:cs typeface="Times New Roman" panose="02020603050405020304" pitchFamily="18" charset="0"/>
              </a:rPr>
              <a:t>Trade unions are organizations formed by workers from related fields that work for the common interest of its members. </a:t>
            </a:r>
          </a:p>
          <a:p>
            <a:pPr defTabSz="514350"/>
            <a:endParaRPr lang="en-US" sz="1350" dirty="0">
              <a:solidFill>
                <a:srgbClr val="393939"/>
              </a:solidFill>
              <a:latin typeface="Times New Roman" panose="02020603050405020304" pitchFamily="18" charset="0"/>
              <a:cs typeface="Times New Roman" panose="02020603050405020304" pitchFamily="18" charset="0"/>
            </a:endParaRPr>
          </a:p>
          <a:p>
            <a:pPr defTabSz="514350"/>
            <a:r>
              <a:rPr lang="en-US" sz="1350" dirty="0">
                <a:solidFill>
                  <a:srgbClr val="393939"/>
                </a:solidFill>
                <a:latin typeface="Times New Roman" panose="02020603050405020304" pitchFamily="18" charset="0"/>
                <a:cs typeface="Times New Roman" panose="02020603050405020304" pitchFamily="18" charset="0"/>
              </a:rPr>
              <a:t>They help workers on issues like fairness of pay, good working environment, hours of work and benefits. They represent a cluster of workers and provide a link between the management and workers.</a:t>
            </a:r>
            <a:br>
              <a:rPr lang="en-US" sz="1350" dirty="0">
                <a:solidFill>
                  <a:prstClr val="black"/>
                </a:solidFill>
                <a:latin typeface="Times New Roman" panose="02020603050405020304" pitchFamily="18" charset="0"/>
                <a:cs typeface="Times New Roman" panose="02020603050405020304" pitchFamily="18" charset="0"/>
              </a:rPr>
            </a:br>
            <a:br>
              <a:rPr lang="en-US" sz="1350" dirty="0">
                <a:solidFill>
                  <a:prstClr val="black"/>
                </a:solidFill>
                <a:latin typeface="Times New Roman" panose="02020603050405020304" pitchFamily="18" charset="0"/>
                <a:cs typeface="Times New Roman" panose="02020603050405020304" pitchFamily="18" charset="0"/>
              </a:rPr>
            </a:br>
            <a:r>
              <a:rPr lang="en-US" sz="1350" b="1" i="1" dirty="0">
                <a:solidFill>
                  <a:srgbClr val="393939"/>
                </a:solidFill>
                <a:latin typeface="Times New Roman" panose="02020603050405020304" pitchFamily="18" charset="0"/>
                <a:cs typeface="Times New Roman" panose="02020603050405020304" pitchFamily="18" charset="0"/>
              </a:rPr>
              <a:t>Description:</a:t>
            </a:r>
            <a:r>
              <a:rPr lang="en-US" sz="1350" dirty="0">
                <a:solidFill>
                  <a:srgbClr val="393939"/>
                </a:solidFill>
                <a:latin typeface="Times New Roman" panose="02020603050405020304" pitchFamily="18" charset="0"/>
                <a:cs typeface="Times New Roman" panose="02020603050405020304" pitchFamily="18" charset="0"/>
              </a:rPr>
              <a:t> The purpose of  a union is to look into the grievances of employees and present a collective voice to management. Hence, it acts as the medium of communication between the workers and management.</a:t>
            </a:r>
            <a:br>
              <a:rPr lang="en-US" sz="1350" dirty="0">
                <a:solidFill>
                  <a:prstClr val="black"/>
                </a:solidFill>
                <a:latin typeface="Times New Roman" panose="02020603050405020304" pitchFamily="18" charset="0"/>
                <a:cs typeface="Times New Roman" panose="02020603050405020304" pitchFamily="18" charset="0"/>
              </a:rPr>
            </a:br>
            <a:br>
              <a:rPr lang="en-US" sz="1350" dirty="0">
                <a:solidFill>
                  <a:prstClr val="black"/>
                </a:solidFill>
                <a:latin typeface="Century Gothic"/>
              </a:rPr>
            </a:br>
            <a:endParaRPr lang="en-IE" sz="1350" dirty="0">
              <a:solidFill>
                <a:prstClr val="black"/>
              </a:solidFill>
              <a:latin typeface="Century Gothic"/>
            </a:endParaRPr>
          </a:p>
        </p:txBody>
      </p:sp>
      <p:sp>
        <p:nvSpPr>
          <p:cNvPr id="3" name="AutoShape 2" descr="Image result for Trade union"/>
          <p:cNvSpPr>
            <a:spLocks noChangeAspect="1" noChangeArrowheads="1"/>
          </p:cNvSpPr>
          <p:nvPr/>
        </p:nvSpPr>
        <p:spPr bwMode="auto">
          <a:xfrm>
            <a:off x="1230511" y="1418928"/>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endParaRPr lang="en-IE" sz="1013">
              <a:solidFill>
                <a:prstClr val="white"/>
              </a:solidFill>
              <a:latin typeface="Century Gothic"/>
            </a:endParaRPr>
          </a:p>
        </p:txBody>
      </p:sp>
      <p:sp>
        <p:nvSpPr>
          <p:cNvPr id="4" name="AutoShape 4" descr="Image result for Trade union"/>
          <p:cNvSpPr>
            <a:spLocks noChangeAspect="1" noChangeArrowheads="1"/>
          </p:cNvSpPr>
          <p:nvPr/>
        </p:nvSpPr>
        <p:spPr bwMode="auto">
          <a:xfrm>
            <a:off x="1316236" y="1504653"/>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endParaRPr lang="en-IE" sz="1013">
              <a:solidFill>
                <a:prstClr val="white"/>
              </a:solidFill>
              <a:latin typeface="Century Gothic"/>
            </a:endParaRPr>
          </a:p>
        </p:txBody>
      </p:sp>
      <p:pic>
        <p:nvPicPr>
          <p:cNvPr id="6" name="Picture 5"/>
          <p:cNvPicPr>
            <a:picLocks noChangeAspect="1"/>
          </p:cNvPicPr>
          <p:nvPr/>
        </p:nvPicPr>
        <p:blipFill>
          <a:blip r:embed="rId2" cstate="print"/>
          <a:stretch>
            <a:fillRect/>
          </a:stretch>
        </p:blipFill>
        <p:spPr>
          <a:xfrm>
            <a:off x="5759904" y="2026784"/>
            <a:ext cx="2094140" cy="3331030"/>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58327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500" y="1742138"/>
            <a:ext cx="6319157" cy="324345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defTabSz="514350"/>
            <a:r>
              <a:rPr lang="en-IE" sz="1575" dirty="0">
                <a:solidFill>
                  <a:prstClr val="black"/>
                </a:solidFill>
                <a:latin typeface="Century Gothic"/>
              </a:rPr>
              <a:t>The 4 main Function of a Trade Union</a:t>
            </a:r>
          </a:p>
          <a:p>
            <a:pPr defTabSz="514350"/>
            <a:endParaRPr lang="en-IE" sz="1013" dirty="0">
              <a:solidFill>
                <a:prstClr val="black"/>
              </a:solidFill>
              <a:latin typeface="Century Gothic"/>
            </a:endParaRPr>
          </a:p>
          <a:p>
            <a:pPr defTabSz="514350"/>
            <a:r>
              <a:rPr lang="en-IE" sz="1013" dirty="0">
                <a:solidFill>
                  <a:prstClr val="black"/>
                </a:solidFill>
                <a:latin typeface="Century Gothic"/>
              </a:rPr>
              <a:t> 1</a:t>
            </a:r>
            <a:r>
              <a:rPr lang="en-IE" sz="1350" dirty="0">
                <a:solidFill>
                  <a:prstClr val="black"/>
                </a:solidFill>
                <a:latin typeface="Century Gothic"/>
              </a:rPr>
              <a:t>. Economic Function : Protect the wages and conditions</a:t>
            </a:r>
          </a:p>
          <a:p>
            <a:pPr defTabSz="514350"/>
            <a:r>
              <a:rPr lang="en-IE" sz="1350" dirty="0">
                <a:solidFill>
                  <a:prstClr val="black"/>
                </a:solidFill>
                <a:latin typeface="Century Gothic"/>
              </a:rPr>
              <a:t>      of their members.</a:t>
            </a:r>
          </a:p>
          <a:p>
            <a:pPr defTabSz="514350"/>
            <a:endParaRPr lang="en-IE" sz="1350" dirty="0">
              <a:solidFill>
                <a:prstClr val="black"/>
              </a:solidFill>
              <a:latin typeface="Century Gothic"/>
            </a:endParaRPr>
          </a:p>
          <a:p>
            <a:pPr defTabSz="514350"/>
            <a:r>
              <a:rPr lang="en-IE" sz="1350" dirty="0">
                <a:solidFill>
                  <a:prstClr val="black"/>
                </a:solidFill>
                <a:latin typeface="Century Gothic"/>
              </a:rPr>
              <a:t>2. Social Function:  To create a broad base of support or  </a:t>
            </a:r>
          </a:p>
          <a:p>
            <a:pPr defTabSz="514350"/>
            <a:r>
              <a:rPr lang="en-IE" sz="1350" dirty="0">
                <a:solidFill>
                  <a:prstClr val="black"/>
                </a:solidFill>
                <a:latin typeface="Century Gothic"/>
              </a:rPr>
              <a:t>    empathy to translate  the vision of a just society into reality.</a:t>
            </a:r>
          </a:p>
          <a:p>
            <a:pPr defTabSz="514350"/>
            <a:endParaRPr lang="en-IE" sz="1350" dirty="0">
              <a:solidFill>
                <a:prstClr val="black"/>
              </a:solidFill>
              <a:latin typeface="Century Gothic"/>
            </a:endParaRPr>
          </a:p>
          <a:p>
            <a:pPr defTabSz="514350"/>
            <a:r>
              <a:rPr lang="en-IE" sz="1350" dirty="0">
                <a:solidFill>
                  <a:prstClr val="black"/>
                </a:solidFill>
                <a:latin typeface="Century Gothic"/>
              </a:rPr>
              <a:t>3. Legal Function: Represent members  at Tribunals , Courts etc</a:t>
            </a:r>
          </a:p>
          <a:p>
            <a:pPr defTabSz="514350"/>
            <a:r>
              <a:rPr lang="en-IE" sz="1350" dirty="0">
                <a:solidFill>
                  <a:prstClr val="black"/>
                </a:solidFill>
                <a:latin typeface="Century Gothic"/>
              </a:rPr>
              <a:t>    and try to influence  legislation in favour of workers. </a:t>
            </a:r>
          </a:p>
          <a:p>
            <a:pPr defTabSz="514350"/>
            <a:endParaRPr lang="en-IE" sz="1350" dirty="0">
              <a:solidFill>
                <a:prstClr val="black"/>
              </a:solidFill>
              <a:latin typeface="Century Gothic"/>
            </a:endParaRPr>
          </a:p>
          <a:p>
            <a:pPr marL="257175" indent="-257175" defTabSz="514350"/>
            <a:r>
              <a:rPr lang="en-IE" sz="1350" dirty="0">
                <a:solidFill>
                  <a:prstClr val="black"/>
                </a:solidFill>
                <a:latin typeface="Century Gothic"/>
              </a:rPr>
              <a:t>4. Build its organisation, both numerically and financially,  in order to </a:t>
            </a:r>
          </a:p>
          <a:p>
            <a:pPr marL="192881" indent="-192881" defTabSz="514350"/>
            <a:r>
              <a:rPr lang="en-IE" sz="1350" dirty="0">
                <a:solidFill>
                  <a:prstClr val="black"/>
                </a:solidFill>
                <a:latin typeface="Century Gothic"/>
              </a:rPr>
              <a:t>      achieve the above .</a:t>
            </a:r>
          </a:p>
          <a:p>
            <a:pPr defTabSz="514350"/>
            <a:endParaRPr lang="en-IE" sz="1013" dirty="0">
              <a:solidFill>
                <a:prstClr val="black"/>
              </a:solidFill>
              <a:latin typeface="Century Gothic"/>
            </a:endParaRPr>
          </a:p>
          <a:p>
            <a:pPr marL="192881" indent="-192881" defTabSz="514350">
              <a:buFont typeface="+mj-lt"/>
              <a:buAutoNum type="arabicPeriod"/>
            </a:pPr>
            <a:endParaRPr lang="en-IE" sz="1013" dirty="0">
              <a:solidFill>
                <a:prstClr val="black"/>
              </a:solidFill>
              <a:latin typeface="Century Gothic"/>
            </a:endParaRPr>
          </a:p>
          <a:p>
            <a:pPr defTabSz="514350"/>
            <a:endParaRPr lang="en-IE" sz="1013" dirty="0">
              <a:solidFill>
                <a:prstClr val="black"/>
              </a:solidFill>
              <a:latin typeface="Century Gothic"/>
            </a:endParaRPr>
          </a:p>
        </p:txBody>
      </p:sp>
      <p:sp>
        <p:nvSpPr>
          <p:cNvPr id="6146" name="AutoShape 2" descr="Related image"/>
          <p:cNvSpPr>
            <a:spLocks noChangeAspect="1" noChangeArrowheads="1"/>
          </p:cNvSpPr>
          <p:nvPr/>
        </p:nvSpPr>
        <p:spPr bwMode="auto">
          <a:xfrm>
            <a:off x="1230511" y="1418928"/>
            <a:ext cx="171450" cy="171451"/>
          </a:xfrm>
          <a:prstGeom prst="rect">
            <a:avLst/>
          </a:prstGeom>
          <a:noFill/>
        </p:spPr>
        <p:txBody>
          <a:bodyPr vert="horz" wrap="square" lIns="51435" tIns="25718" rIns="51435" bIns="25718" numCol="1" anchor="t" anchorCtr="0" compatLnSpc="1">
            <a:prstTxWarp prst="textNoShape">
              <a:avLst/>
            </a:prstTxWarp>
          </a:bodyPr>
          <a:lstStyle/>
          <a:p>
            <a:pPr defTabSz="514350"/>
            <a:endParaRPr lang="en-IE" sz="1013">
              <a:solidFill>
                <a:prstClr val="white"/>
              </a:solidFill>
              <a:latin typeface="Century Gothic"/>
            </a:endParaRPr>
          </a:p>
        </p:txBody>
      </p:sp>
      <p:sp>
        <p:nvSpPr>
          <p:cNvPr id="6148" name="AutoShape 4" descr="Related image"/>
          <p:cNvSpPr>
            <a:spLocks noChangeAspect="1" noChangeArrowheads="1"/>
          </p:cNvSpPr>
          <p:nvPr/>
        </p:nvSpPr>
        <p:spPr bwMode="auto">
          <a:xfrm>
            <a:off x="1230511" y="1418928"/>
            <a:ext cx="171450" cy="171451"/>
          </a:xfrm>
          <a:prstGeom prst="rect">
            <a:avLst/>
          </a:prstGeom>
          <a:noFill/>
        </p:spPr>
        <p:txBody>
          <a:bodyPr vert="horz" wrap="square" lIns="51435" tIns="25718" rIns="51435" bIns="25718" numCol="1" anchor="t" anchorCtr="0" compatLnSpc="1">
            <a:prstTxWarp prst="textNoShape">
              <a:avLst/>
            </a:prstTxWarp>
          </a:bodyPr>
          <a:lstStyle/>
          <a:p>
            <a:pPr defTabSz="514350"/>
            <a:endParaRPr lang="en-IE" sz="1013">
              <a:solidFill>
                <a:prstClr val="white"/>
              </a:solidFill>
              <a:latin typeface="Century Gothic"/>
            </a:endParaRPr>
          </a:p>
        </p:txBody>
      </p:sp>
      <p:sp>
        <p:nvSpPr>
          <p:cNvPr id="6150" name="AutoShape 6" descr="Related image"/>
          <p:cNvSpPr>
            <a:spLocks noChangeAspect="1" noChangeArrowheads="1"/>
          </p:cNvSpPr>
          <p:nvPr/>
        </p:nvSpPr>
        <p:spPr bwMode="auto">
          <a:xfrm>
            <a:off x="1230511" y="1418928"/>
            <a:ext cx="171450" cy="171451"/>
          </a:xfrm>
          <a:prstGeom prst="rect">
            <a:avLst/>
          </a:prstGeom>
          <a:noFill/>
        </p:spPr>
        <p:txBody>
          <a:bodyPr vert="horz" wrap="square" lIns="51435" tIns="25718" rIns="51435" bIns="25718" numCol="1" anchor="t" anchorCtr="0" compatLnSpc="1">
            <a:prstTxWarp prst="textNoShape">
              <a:avLst/>
            </a:prstTxWarp>
          </a:bodyPr>
          <a:lstStyle/>
          <a:p>
            <a:pPr defTabSz="514350"/>
            <a:endParaRPr lang="en-IE" sz="1013">
              <a:solidFill>
                <a:prstClr val="white"/>
              </a:solidFill>
              <a:latin typeface="Century Gothic"/>
            </a:endParaRPr>
          </a:p>
        </p:txBody>
      </p:sp>
      <p:sp>
        <p:nvSpPr>
          <p:cNvPr id="6152" name="AutoShape 8" descr="Related image"/>
          <p:cNvSpPr>
            <a:spLocks noChangeAspect="1" noChangeArrowheads="1"/>
          </p:cNvSpPr>
          <p:nvPr/>
        </p:nvSpPr>
        <p:spPr bwMode="auto">
          <a:xfrm>
            <a:off x="1230511" y="1418928"/>
            <a:ext cx="171450" cy="171451"/>
          </a:xfrm>
          <a:prstGeom prst="rect">
            <a:avLst/>
          </a:prstGeom>
          <a:noFill/>
        </p:spPr>
        <p:txBody>
          <a:bodyPr vert="horz" wrap="square" lIns="51435" tIns="25718" rIns="51435" bIns="25718" numCol="1" anchor="t" anchorCtr="0" compatLnSpc="1">
            <a:prstTxWarp prst="textNoShape">
              <a:avLst/>
            </a:prstTxWarp>
          </a:bodyPr>
          <a:lstStyle/>
          <a:p>
            <a:pPr defTabSz="514350"/>
            <a:endParaRPr lang="en-IE" sz="1013">
              <a:solidFill>
                <a:prstClr val="white"/>
              </a:solidFill>
              <a:latin typeface="Century Gothic"/>
            </a:endParaRPr>
          </a:p>
        </p:txBody>
      </p:sp>
    </p:spTree>
    <p:extLst>
      <p:ext uri="{BB962C8B-B14F-4D97-AF65-F5344CB8AC3E}">
        <p14:creationId xmlns:p14="http://schemas.microsoft.com/office/powerpoint/2010/main" val="109435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1560429"/>
            <a:ext cx="6181468" cy="379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45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427" y="1778215"/>
            <a:ext cx="6209801" cy="337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6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83957" y="1996003"/>
            <a:ext cx="3305421" cy="2817341"/>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5086350" y="2190623"/>
            <a:ext cx="2759105" cy="2664425"/>
            <a:chOff x="61199" y="0"/>
            <a:chExt cx="11638949" cy="271385"/>
          </a:xfrm>
        </p:grpSpPr>
        <p:sp>
          <p:nvSpPr>
            <p:cNvPr id="7" name="Pentagon 6"/>
            <p:cNvSpPr/>
            <p:nvPr/>
          </p:nvSpPr>
          <p:spPr>
            <a:xfrm rot="10800000">
              <a:off x="61199" y="0"/>
              <a:ext cx="11638949" cy="27138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Pentagon 4"/>
            <p:cNvSpPr/>
            <p:nvPr/>
          </p:nvSpPr>
          <p:spPr>
            <a:xfrm rot="21600000">
              <a:off x="129045" y="0"/>
              <a:ext cx="11571103" cy="271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316" tIns="25718" rIns="48006" bIns="25718" numCol="1" spcCol="1270" anchor="ctr" anchorCtr="0">
              <a:noAutofit/>
            </a:bodyPr>
            <a:lstStyle/>
            <a:p>
              <a:pPr algn="ctr" defTabSz="300038">
                <a:lnSpc>
                  <a:spcPct val="90000"/>
                </a:lnSpc>
                <a:spcBef>
                  <a:spcPct val="0"/>
                </a:spcBef>
                <a:spcAft>
                  <a:spcPct val="35000"/>
                </a:spcAft>
              </a:pPr>
              <a:r>
                <a:rPr lang="en-US" sz="1350" dirty="0">
                  <a:solidFill>
                    <a:prstClr val="white"/>
                  </a:solidFill>
                  <a:latin typeface="Century Gothic"/>
                </a:rPr>
                <a:t>  Six reasons why public servants should join a union</a:t>
              </a:r>
              <a:endParaRPr lang="en-IE" sz="1350" dirty="0">
                <a:solidFill>
                  <a:prstClr val="white"/>
                </a:solidFill>
                <a:latin typeface="Century Gothic"/>
              </a:endParaRPr>
            </a:p>
          </p:txBody>
        </p:sp>
      </p:grpSp>
    </p:spTree>
    <p:extLst>
      <p:ext uri="{BB962C8B-B14F-4D97-AF65-F5344CB8AC3E}">
        <p14:creationId xmlns:p14="http://schemas.microsoft.com/office/powerpoint/2010/main" val="3283788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Related image"/>
          <p:cNvSpPr>
            <a:spLocks noChangeAspect="1" noChangeArrowheads="1"/>
          </p:cNvSpPr>
          <p:nvPr/>
        </p:nvSpPr>
        <p:spPr bwMode="auto">
          <a:xfrm>
            <a:off x="1573411" y="2220573"/>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endParaRPr lang="en-IE" sz="1013">
              <a:solidFill>
                <a:prstClr val="white"/>
              </a:solidFill>
              <a:latin typeface="Century Gothic"/>
            </a:endParaRPr>
          </a:p>
        </p:txBody>
      </p:sp>
      <p:pic>
        <p:nvPicPr>
          <p:cNvPr id="3" name="Picture 2"/>
          <p:cNvPicPr>
            <a:picLocks noChangeAspect="1"/>
          </p:cNvPicPr>
          <p:nvPr/>
        </p:nvPicPr>
        <p:blipFill>
          <a:blip r:embed="rId2"/>
          <a:stretch>
            <a:fillRect/>
          </a:stretch>
        </p:blipFill>
        <p:spPr>
          <a:xfrm>
            <a:off x="5920431" y="1643038"/>
            <a:ext cx="1893480" cy="3462234"/>
          </a:xfrm>
          <a:prstGeom prst="rect">
            <a:avLst/>
          </a:prstGeom>
        </p:spPr>
      </p:pic>
      <p:sp>
        <p:nvSpPr>
          <p:cNvPr id="5" name="Rectangle 4"/>
          <p:cNvSpPr/>
          <p:nvPr/>
        </p:nvSpPr>
        <p:spPr>
          <a:xfrm>
            <a:off x="1397859" y="2306298"/>
            <a:ext cx="4411363" cy="2741713"/>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192881" indent="-192881" defTabSz="514350">
              <a:buFontTx/>
              <a:buAutoNum type="arabicPeriod"/>
            </a:pPr>
            <a:r>
              <a:rPr lang="en-US" sz="1013" b="1" dirty="0">
                <a:solidFill>
                  <a:srgbClr val="333333"/>
                </a:solidFill>
                <a:latin typeface="Times New Roman" panose="02020603050405020304" pitchFamily="18" charset="0"/>
                <a:cs typeface="Times New Roman" panose="02020603050405020304" pitchFamily="18" charset="0"/>
              </a:rPr>
              <a:t>Collective bargaining on pay and conditions</a:t>
            </a:r>
          </a:p>
          <a:p>
            <a:pPr marL="192881" indent="-192881" defTabSz="514350">
              <a:buFontTx/>
              <a:buAutoNum type="arabicPeriod"/>
            </a:pPr>
            <a:endParaRPr lang="en-US" sz="1013" b="1" dirty="0">
              <a:solidFill>
                <a:srgbClr val="333333"/>
              </a:solidFill>
              <a:latin typeface="Times New Roman" panose="02020603050405020304" pitchFamily="18" charset="0"/>
              <a:cs typeface="Times New Roman" panose="02020603050405020304" pitchFamily="18" charset="0"/>
            </a:endParaRPr>
          </a:p>
          <a:p>
            <a:pPr marL="192881" indent="-192881" defTabSz="514350">
              <a:buFontTx/>
              <a:buAutoNum type="arabicPeriod"/>
            </a:pPr>
            <a:endParaRPr lang="en-US" sz="1013" b="1" dirty="0">
              <a:solidFill>
                <a:srgbClr val="333333"/>
              </a:solidFill>
              <a:latin typeface="Times New Roman" panose="02020603050405020304" pitchFamily="18" charset="0"/>
              <a:cs typeface="Times New Roman" panose="02020603050405020304" pitchFamily="18" charset="0"/>
            </a:endParaRPr>
          </a:p>
          <a:p>
            <a:pPr defTabSz="514350"/>
            <a:endParaRPr lang="en-US" sz="1013" b="1" dirty="0">
              <a:solidFill>
                <a:srgbClr val="333333"/>
              </a:solidFill>
              <a:latin typeface="Times New Roman" panose="02020603050405020304" pitchFamily="18" charset="0"/>
              <a:cs typeface="Times New Roman" panose="02020603050405020304" pitchFamily="18" charset="0"/>
            </a:endParaRPr>
          </a:p>
          <a:p>
            <a:pPr defTabSz="514350"/>
            <a:r>
              <a:rPr lang="en-US" sz="1350" dirty="0">
                <a:solidFill>
                  <a:srgbClr val="333333"/>
                </a:solidFill>
                <a:latin typeface="Times New Roman" panose="02020603050405020304" pitchFamily="18" charset="0"/>
                <a:cs typeface="Times New Roman" panose="02020603050405020304" pitchFamily="18" charset="0"/>
              </a:rPr>
              <a:t>Unions negotiate your pay, pensions and other terms and conditions like holiday entitlements.</a:t>
            </a:r>
          </a:p>
          <a:p>
            <a:pPr defTabSz="514350"/>
            <a:endParaRPr lang="en-US" sz="1350" dirty="0">
              <a:solidFill>
                <a:srgbClr val="333333"/>
              </a:solidFill>
              <a:latin typeface="Times New Roman" panose="02020603050405020304" pitchFamily="18" charset="0"/>
              <a:cs typeface="Times New Roman" panose="02020603050405020304" pitchFamily="18" charset="0"/>
            </a:endParaRPr>
          </a:p>
          <a:p>
            <a:pPr defTabSz="514350"/>
            <a:r>
              <a:rPr lang="en-US" sz="1350" dirty="0">
                <a:solidFill>
                  <a:srgbClr val="333333"/>
                </a:solidFill>
                <a:latin typeface="Times New Roman" panose="02020603050405020304" pitchFamily="18" charset="0"/>
                <a:cs typeface="Times New Roman" panose="02020603050405020304" pitchFamily="18" charset="0"/>
              </a:rPr>
              <a:t>In the public sector, pay has taken a battering but  b</a:t>
            </a:r>
            <a:r>
              <a:rPr lang="en-IE" sz="1350" dirty="0">
                <a:solidFill>
                  <a:srgbClr val="333333"/>
                </a:solidFill>
                <a:latin typeface="Times New Roman" panose="02020603050405020304" pitchFamily="18" charset="0"/>
                <a:cs typeface="Times New Roman" panose="02020603050405020304" pitchFamily="18" charset="0"/>
              </a:rPr>
              <a:t>y 2020, more than 90% of public servants will be out of FEMPI pay provisions</a:t>
            </a:r>
            <a:r>
              <a:rPr lang="en-IE" sz="1013" dirty="0">
                <a:solidFill>
                  <a:srgbClr val="333333"/>
                </a:solidFill>
                <a:latin typeface="Times New Roman" panose="02020603050405020304" pitchFamily="18" charset="0"/>
                <a:cs typeface="Times New Roman" panose="02020603050405020304" pitchFamily="18" charset="0"/>
              </a:rPr>
              <a:t>.</a:t>
            </a:r>
          </a:p>
          <a:p>
            <a:pPr defTabSz="514350"/>
            <a:endParaRPr lang="en-IE" sz="1013" dirty="0">
              <a:solidFill>
                <a:srgbClr val="333333"/>
              </a:solidFill>
              <a:latin typeface="Times New Roman" panose="02020603050405020304" pitchFamily="18" charset="0"/>
              <a:cs typeface="Times New Roman" panose="02020603050405020304" pitchFamily="18" charset="0"/>
            </a:endParaRPr>
          </a:p>
          <a:p>
            <a:pPr defTabSz="514350"/>
            <a:endParaRPr lang="en-IE" sz="1013" dirty="0">
              <a:solidFill>
                <a:srgbClr val="333333"/>
              </a:solidFill>
              <a:latin typeface="Times New Roman" panose="02020603050405020304" pitchFamily="18" charset="0"/>
              <a:cs typeface="Times New Roman" panose="02020603050405020304" pitchFamily="18" charset="0"/>
            </a:endParaRPr>
          </a:p>
          <a:p>
            <a:pPr defTabSz="514350"/>
            <a:endParaRPr lang="en-IE" sz="1013" dirty="0">
              <a:solidFill>
                <a:srgbClr val="333333"/>
              </a:solidFill>
              <a:latin typeface="Times New Roman" panose="02020603050405020304" pitchFamily="18" charset="0"/>
              <a:cs typeface="Times New Roman" panose="02020603050405020304" pitchFamily="18" charset="0"/>
            </a:endParaRPr>
          </a:p>
          <a:p>
            <a:pPr defTabSz="514350"/>
            <a:endParaRPr lang="en-IE" sz="1013" dirty="0">
              <a:solidFill>
                <a:srgbClr val="333333"/>
              </a:solidFill>
              <a:latin typeface="Times New Roman" panose="02020603050405020304" pitchFamily="18" charset="0"/>
              <a:cs typeface="Times New Roman" panose="02020603050405020304" pitchFamily="18" charset="0"/>
            </a:endParaRPr>
          </a:p>
          <a:p>
            <a:pPr defTabSz="514350"/>
            <a:endParaRPr lang="en-US" sz="1013"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4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337" y="1603700"/>
            <a:ext cx="1607344" cy="35432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46141" y="1949437"/>
            <a:ext cx="4425263" cy="2689326"/>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defTabSz="514350"/>
            <a:r>
              <a:rPr lang="en-US" sz="1013" b="1" dirty="0">
                <a:solidFill>
                  <a:srgbClr val="333333"/>
                </a:solidFill>
                <a:latin typeface="Times New Roman" panose="02020603050405020304" pitchFamily="18" charset="0"/>
                <a:cs typeface="Times New Roman" panose="02020603050405020304" pitchFamily="18" charset="0"/>
              </a:rPr>
              <a:t>2. Personal representation</a:t>
            </a:r>
          </a:p>
          <a:p>
            <a:pPr defTabSz="514350"/>
            <a:endParaRPr lang="en-US" sz="1013" b="1" dirty="0">
              <a:solidFill>
                <a:srgbClr val="333333"/>
              </a:solidFill>
              <a:latin typeface="Times New Roman" panose="02020603050405020304" pitchFamily="18" charset="0"/>
              <a:cs typeface="Times New Roman" panose="02020603050405020304" pitchFamily="18" charset="0"/>
            </a:endParaRPr>
          </a:p>
          <a:p>
            <a:pPr defTabSz="514350"/>
            <a:r>
              <a:rPr lang="en-US" sz="1350" dirty="0">
                <a:solidFill>
                  <a:srgbClr val="333333"/>
                </a:solidFill>
                <a:latin typeface="Times New Roman" panose="02020603050405020304" pitchFamily="18" charset="0"/>
                <a:cs typeface="Times New Roman" panose="02020603050405020304" pitchFamily="18" charset="0"/>
              </a:rPr>
              <a:t>A problem at work : You  will need information  and advice.</a:t>
            </a:r>
          </a:p>
          <a:p>
            <a:pPr defTabSz="514350"/>
            <a:endParaRPr lang="en-US" sz="1350" dirty="0">
              <a:solidFill>
                <a:srgbClr val="333333"/>
              </a:solidFill>
              <a:latin typeface="Times New Roman" panose="02020603050405020304" pitchFamily="18" charset="0"/>
              <a:cs typeface="Times New Roman" panose="02020603050405020304" pitchFamily="18" charset="0"/>
            </a:endParaRPr>
          </a:p>
          <a:p>
            <a:pPr defTabSz="514350"/>
            <a:r>
              <a:rPr lang="en-US" sz="1350" dirty="0">
                <a:solidFill>
                  <a:srgbClr val="333333"/>
                </a:solidFill>
                <a:latin typeface="Times New Roman" panose="02020603050405020304" pitchFamily="18" charset="0"/>
                <a:cs typeface="Times New Roman" panose="02020603050405020304" pitchFamily="18" charset="0"/>
              </a:rPr>
              <a:t>Help can range from your elected rep or full-time officer providing a sympathetic ear or reassurance, to full-blown representation if a problem gets serious.</a:t>
            </a:r>
          </a:p>
          <a:p>
            <a:pPr defTabSz="514350"/>
            <a:endParaRPr lang="en-US" sz="1350" dirty="0">
              <a:solidFill>
                <a:srgbClr val="333333"/>
              </a:solidFill>
              <a:latin typeface="Times New Roman" panose="02020603050405020304" pitchFamily="18" charset="0"/>
              <a:cs typeface="Times New Roman" panose="02020603050405020304" pitchFamily="18" charset="0"/>
            </a:endParaRPr>
          </a:p>
          <a:p>
            <a:pPr defTabSz="514350"/>
            <a:r>
              <a:rPr lang="en-US" sz="1350" dirty="0">
                <a:solidFill>
                  <a:srgbClr val="333333"/>
                </a:solidFill>
                <a:latin typeface="Times New Roman" panose="02020603050405020304" pitchFamily="18" charset="0"/>
                <a:cs typeface="Times New Roman" panose="02020603050405020304" pitchFamily="18" charset="0"/>
              </a:rPr>
              <a:t>For example, in the civil service a complex new performance management scheme is being rolled out. </a:t>
            </a:r>
          </a:p>
          <a:p>
            <a:pPr defTabSz="514350"/>
            <a:endParaRPr lang="en-US" sz="1350" dirty="0">
              <a:solidFill>
                <a:srgbClr val="333333"/>
              </a:solidFill>
              <a:latin typeface="Times New Roman" panose="02020603050405020304" pitchFamily="18" charset="0"/>
              <a:cs typeface="Times New Roman" panose="02020603050405020304" pitchFamily="18" charset="0"/>
            </a:endParaRPr>
          </a:p>
          <a:p>
            <a:pPr defTabSz="514350"/>
            <a:r>
              <a:rPr lang="en-US" sz="1350" dirty="0">
                <a:solidFill>
                  <a:srgbClr val="333333"/>
                </a:solidFill>
                <a:latin typeface="Times New Roman" panose="02020603050405020304" pitchFamily="18" charset="0"/>
                <a:cs typeface="Times New Roman" panose="02020603050405020304" pitchFamily="18" charset="0"/>
              </a:rPr>
              <a:t>Your union will help you navigate your way through this minefield, and help make sure you get a fair deal</a:t>
            </a:r>
            <a:r>
              <a:rPr lang="en-US" sz="1013" dirty="0">
                <a:solidFill>
                  <a:srgbClr val="33333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04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388" y="1649121"/>
            <a:ext cx="1667198" cy="33171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83958" y="1867979"/>
            <a:ext cx="4466968" cy="341632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defTabSz="514350"/>
            <a:r>
              <a:rPr lang="en-US" sz="1350" b="1" dirty="0">
                <a:solidFill>
                  <a:srgbClr val="333333"/>
                </a:solidFill>
                <a:latin typeface="Times New Roman" panose="02020603050405020304" pitchFamily="18" charset="0"/>
                <a:cs typeface="Times New Roman" panose="02020603050405020304" pitchFamily="18" charset="0"/>
              </a:rPr>
              <a:t>3. Services</a:t>
            </a:r>
          </a:p>
          <a:p>
            <a:pPr defTabSz="514350"/>
            <a:endParaRPr lang="en-US" sz="1350" b="1" dirty="0">
              <a:solidFill>
                <a:srgbClr val="333333"/>
              </a:solidFill>
              <a:latin typeface="Times New Roman" panose="02020603050405020304" pitchFamily="18" charset="0"/>
              <a:cs typeface="Times New Roman" panose="02020603050405020304" pitchFamily="18" charset="0"/>
            </a:endParaRPr>
          </a:p>
          <a:p>
            <a:pPr defTabSz="514350"/>
            <a:r>
              <a:rPr lang="en-GB" sz="1350" dirty="0">
                <a:solidFill>
                  <a:srgbClr val="333333"/>
                </a:solidFill>
                <a:latin typeface="Times New Roman" panose="02020603050405020304" pitchFamily="18" charset="0"/>
                <a:cs typeface="Times New Roman" panose="02020603050405020304" pitchFamily="18" charset="0"/>
              </a:rPr>
              <a:t>Insurance and Financial benefits  for member including:</a:t>
            </a:r>
          </a:p>
          <a:p>
            <a:pPr defTabSz="514350"/>
            <a:r>
              <a:rPr lang="en-GB" sz="1350" dirty="0">
                <a:solidFill>
                  <a:srgbClr val="333333"/>
                </a:solidFill>
                <a:latin typeface="Times New Roman" panose="02020603050405020304" pitchFamily="18" charset="0"/>
                <a:cs typeface="Times New Roman" panose="02020603050405020304" pitchFamily="18" charset="0"/>
              </a:rPr>
              <a:t> </a:t>
            </a:r>
            <a:endParaRPr lang="en-IE" sz="1350" dirty="0">
              <a:solidFill>
                <a:srgbClr val="333333"/>
              </a:solidFill>
              <a:latin typeface="Times New Roman" panose="02020603050405020304" pitchFamily="18" charset="0"/>
              <a:cs typeface="Times New Roman" panose="02020603050405020304" pitchFamily="18" charset="0"/>
            </a:endParaRPr>
          </a:p>
          <a:p>
            <a:pPr marL="160735" indent="-160735" defTabSz="514350">
              <a:buFont typeface="Arial" panose="020B0604020202020204" pitchFamily="34" charset="0"/>
              <a:buChar char="•"/>
            </a:pPr>
            <a:r>
              <a:rPr lang="en-GB" sz="1350" dirty="0">
                <a:solidFill>
                  <a:srgbClr val="333333"/>
                </a:solidFill>
                <a:latin typeface="Times New Roman" panose="02020603050405020304" pitchFamily="18" charset="0"/>
                <a:cs typeface="Times New Roman" panose="02020603050405020304" pitchFamily="18" charset="0"/>
              </a:rPr>
              <a:t>Income Continuance: Which in the event of you being retired on ill health grounds will bring your ill health retirement pension up to 75% of your salary until you reach 65 years of age.</a:t>
            </a:r>
          </a:p>
          <a:p>
            <a:pPr marL="160735" indent="-160735" defTabSz="514350">
              <a:buFont typeface="Arial" panose="020B0604020202020204" pitchFamily="34" charset="0"/>
              <a:buChar char="•"/>
            </a:pPr>
            <a:endParaRPr lang="en-IE" sz="1350" dirty="0">
              <a:solidFill>
                <a:srgbClr val="333333"/>
              </a:solidFill>
              <a:latin typeface="Times New Roman" panose="02020603050405020304" pitchFamily="18" charset="0"/>
              <a:cs typeface="Times New Roman" panose="02020603050405020304" pitchFamily="18" charset="0"/>
            </a:endParaRPr>
          </a:p>
          <a:p>
            <a:pPr marL="160735" indent="-160735" defTabSz="514350">
              <a:buFont typeface="Arial" panose="020B0604020202020204" pitchFamily="34" charset="0"/>
              <a:buChar char="•"/>
            </a:pPr>
            <a:r>
              <a:rPr lang="en-GB" sz="1350" dirty="0">
                <a:solidFill>
                  <a:srgbClr val="333333"/>
                </a:solidFill>
                <a:latin typeface="Times New Roman" panose="02020603050405020304" pitchFamily="18" charset="0"/>
                <a:cs typeface="Times New Roman" panose="02020603050405020304" pitchFamily="18" charset="0"/>
              </a:rPr>
              <a:t>Additional Voluntary Contribution: to increase  pensions in a tax efficient manner &amp; increasing death in service benefit. </a:t>
            </a:r>
          </a:p>
          <a:p>
            <a:pPr marL="160735" indent="-160735" defTabSz="514350">
              <a:buFont typeface="Arial" panose="020B0604020202020204" pitchFamily="34" charset="0"/>
              <a:buChar char="•"/>
            </a:pPr>
            <a:endParaRPr lang="en-IE" sz="1350" dirty="0">
              <a:solidFill>
                <a:srgbClr val="333333"/>
              </a:solidFill>
              <a:latin typeface="Times New Roman" panose="02020603050405020304" pitchFamily="18" charset="0"/>
              <a:cs typeface="Times New Roman" panose="02020603050405020304" pitchFamily="18" charset="0"/>
            </a:endParaRPr>
          </a:p>
          <a:p>
            <a:pPr marL="160735" indent="-160735" defTabSz="514350">
              <a:buFont typeface="Arial" panose="020B0604020202020204" pitchFamily="34" charset="0"/>
              <a:buChar char="•"/>
            </a:pPr>
            <a:r>
              <a:rPr lang="en-GB" sz="1350" dirty="0">
                <a:solidFill>
                  <a:srgbClr val="333333"/>
                </a:solidFill>
                <a:latin typeface="Times New Roman" panose="02020603050405020304" pitchFamily="18" charset="0"/>
                <a:cs typeface="Times New Roman" panose="02020603050405020304" pitchFamily="18" charset="0"/>
              </a:rPr>
              <a:t>Car,   Home   &amp; Travel Insurance</a:t>
            </a:r>
          </a:p>
          <a:p>
            <a:pPr marL="160735" indent="-160735" defTabSz="514350">
              <a:buFont typeface="Arial" panose="020B0604020202020204" pitchFamily="34" charset="0"/>
              <a:buChar char="•"/>
            </a:pPr>
            <a:endParaRPr lang="en-GB" sz="1350" dirty="0">
              <a:solidFill>
                <a:srgbClr val="333333"/>
              </a:solidFill>
              <a:latin typeface="Times New Roman" panose="02020603050405020304" pitchFamily="18" charset="0"/>
              <a:cs typeface="Times New Roman" panose="02020603050405020304" pitchFamily="18" charset="0"/>
            </a:endParaRPr>
          </a:p>
          <a:p>
            <a:pPr marL="160735" indent="-160735" defTabSz="514350">
              <a:buFont typeface="Arial" panose="020B0604020202020204" pitchFamily="34" charset="0"/>
              <a:buChar char="•"/>
            </a:pPr>
            <a:r>
              <a:rPr lang="en-GB" sz="1350" dirty="0">
                <a:solidFill>
                  <a:srgbClr val="333333"/>
                </a:solidFill>
                <a:latin typeface="Times New Roman" panose="02020603050405020304" pitchFamily="18" charset="0"/>
                <a:cs typeface="Times New Roman" panose="02020603050405020304" pitchFamily="18" charset="0"/>
              </a:rPr>
              <a:t> Mortgage Protection  &amp; Advice</a:t>
            </a:r>
            <a:r>
              <a:rPr lang="en-GB" sz="1013" dirty="0">
                <a:solidFill>
                  <a:prstClr val="black"/>
                </a:solidFill>
                <a:latin typeface="Century Gothic"/>
              </a:rPr>
              <a:t>.</a:t>
            </a:r>
            <a:endParaRPr lang="en-US" sz="1013" dirty="0">
              <a:solidFill>
                <a:srgbClr val="333333"/>
              </a:solidFill>
              <a:latin typeface="Guardian Egyptian Web"/>
            </a:endParaRPr>
          </a:p>
        </p:txBody>
      </p:sp>
    </p:spTree>
    <p:extLst>
      <p:ext uri="{BB962C8B-B14F-4D97-AF65-F5344CB8AC3E}">
        <p14:creationId xmlns:p14="http://schemas.microsoft.com/office/powerpoint/2010/main" val="124889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health and 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83" y="1741145"/>
            <a:ext cx="1589919" cy="34568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00475" y="1826488"/>
            <a:ext cx="4476908" cy="2325701"/>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defTabSz="514350"/>
            <a:endParaRPr lang="en-US" sz="1013" b="1" dirty="0">
              <a:solidFill>
                <a:srgbClr val="333333"/>
              </a:solidFill>
              <a:latin typeface="Guardian Egyptian Web"/>
            </a:endParaRPr>
          </a:p>
          <a:p>
            <a:pPr defTabSz="514350"/>
            <a:r>
              <a:rPr lang="en-US" sz="1350" b="1" dirty="0">
                <a:solidFill>
                  <a:srgbClr val="333333"/>
                </a:solidFill>
                <a:latin typeface="Guardian Egyptian Web"/>
              </a:rPr>
              <a:t>4. </a:t>
            </a:r>
            <a:r>
              <a:rPr lang="en-US" sz="1350" b="1" dirty="0">
                <a:solidFill>
                  <a:srgbClr val="333333"/>
                </a:solidFill>
                <a:latin typeface="Times New Roman" panose="02020603050405020304" pitchFamily="18" charset="0"/>
                <a:cs typeface="Times New Roman" panose="02020603050405020304" pitchFamily="18" charset="0"/>
              </a:rPr>
              <a:t>Health and Safety</a:t>
            </a:r>
          </a:p>
          <a:p>
            <a:pPr defTabSz="514350"/>
            <a:endParaRPr lang="en-US" sz="1350" b="1" dirty="0">
              <a:solidFill>
                <a:srgbClr val="333333"/>
              </a:solidFill>
              <a:latin typeface="Times New Roman" panose="02020603050405020304" pitchFamily="18" charset="0"/>
              <a:cs typeface="Times New Roman" panose="02020603050405020304" pitchFamily="18" charset="0"/>
            </a:endParaRPr>
          </a:p>
          <a:p>
            <a:pPr defTabSz="514350"/>
            <a:endParaRPr lang="en-US" sz="1350" dirty="0">
              <a:solidFill>
                <a:srgbClr val="333333"/>
              </a:solidFill>
              <a:latin typeface="Times New Roman" panose="02020603050405020304" pitchFamily="18" charset="0"/>
              <a:cs typeface="Times New Roman" panose="02020603050405020304" pitchFamily="18" charset="0"/>
            </a:endParaRPr>
          </a:p>
          <a:p>
            <a:pPr defTabSz="514350"/>
            <a:r>
              <a:rPr lang="en-US" sz="1350" dirty="0">
                <a:solidFill>
                  <a:srgbClr val="333333"/>
                </a:solidFill>
                <a:latin typeface="Times New Roman" panose="02020603050405020304" pitchFamily="18" charset="0"/>
                <a:cs typeface="Times New Roman" panose="02020603050405020304" pitchFamily="18" charset="0"/>
              </a:rPr>
              <a:t>Local safety representatives have statutory rights to help protect your health and safety at work. </a:t>
            </a:r>
          </a:p>
          <a:p>
            <a:pPr defTabSz="514350"/>
            <a:endParaRPr lang="en-US" sz="1350" dirty="0">
              <a:solidFill>
                <a:srgbClr val="333333"/>
              </a:solidFill>
              <a:latin typeface="Times New Roman" panose="02020603050405020304" pitchFamily="18" charset="0"/>
              <a:cs typeface="Times New Roman" panose="02020603050405020304" pitchFamily="18" charset="0"/>
            </a:endParaRPr>
          </a:p>
          <a:p>
            <a:pPr defTabSz="514350"/>
            <a:r>
              <a:rPr lang="en-US" sz="1350" dirty="0">
                <a:solidFill>
                  <a:srgbClr val="333333"/>
                </a:solidFill>
                <a:latin typeface="Times New Roman" panose="02020603050405020304" pitchFamily="18" charset="0"/>
                <a:cs typeface="Times New Roman" panose="02020603050405020304" pitchFamily="18" charset="0"/>
              </a:rPr>
              <a:t>They deal with issues ranging from stress and mental health issues to hazards  in the workplace.</a:t>
            </a:r>
          </a:p>
          <a:p>
            <a:pPr defTabSz="514350"/>
            <a:endParaRPr lang="en-US" sz="1350" dirty="0">
              <a:solidFill>
                <a:srgbClr val="333333"/>
              </a:solidFill>
              <a:latin typeface="Times New Roman" panose="02020603050405020304" pitchFamily="18" charset="0"/>
              <a:cs typeface="Times New Roman" panose="02020603050405020304" pitchFamily="18" charset="0"/>
            </a:endParaRPr>
          </a:p>
          <a:p>
            <a:pPr defTabSz="514350"/>
            <a:endParaRPr lang="en-US" sz="135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735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nvGraphicFramePr>
        <p:xfrm>
          <a:off x="1267002" y="1675655"/>
          <a:ext cx="6615758" cy="152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279571" y="4385125"/>
            <a:ext cx="6598023" cy="92333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514350"/>
            <a:r>
              <a:rPr lang="en-IE" sz="1350" b="1" dirty="0">
                <a:solidFill>
                  <a:srgbClr val="333333"/>
                </a:solidFill>
                <a:latin typeface="Times New Roman" panose="02020603050405020304" pitchFamily="18" charset="0"/>
                <a:cs typeface="Times New Roman" panose="02020603050405020304" pitchFamily="18" charset="0"/>
              </a:rPr>
              <a:t>5. Equality</a:t>
            </a:r>
          </a:p>
          <a:p>
            <a:pPr defTabSz="514350"/>
            <a:r>
              <a:rPr lang="en-IE" sz="1350" dirty="0">
                <a:solidFill>
                  <a:srgbClr val="333333"/>
                </a:solidFill>
                <a:latin typeface="Times New Roman" panose="02020603050405020304" pitchFamily="18" charset="0"/>
                <a:cs typeface="Times New Roman" panose="02020603050405020304" pitchFamily="18" charset="0"/>
              </a:rPr>
              <a:t>Unions lead the fight for equal opportunities in the workplace. We stand for equal pay  &amp; treatment and against discrimination (including family-friendly policies such as flexible working, ensuring fair recruitment and promotions and  adjustments for disabled workers.</a:t>
            </a:r>
          </a:p>
        </p:txBody>
      </p:sp>
      <p:pic>
        <p:nvPicPr>
          <p:cNvPr id="5122" name="Picture 2" descr="Image result for equal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511" y="1675654"/>
            <a:ext cx="6566603" cy="26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5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09" t="5169" r="8109" b="9153"/>
          <a:stretch/>
        </p:blipFill>
        <p:spPr bwMode="auto">
          <a:xfrm>
            <a:off x="0" y="-31444"/>
            <a:ext cx="9144000" cy="690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474" y="-31444"/>
            <a:ext cx="9144000" cy="6902270"/>
          </a:xfrm>
          <a:prstGeom prst="rect">
            <a:avLst/>
          </a:prstGeom>
          <a:solidFill>
            <a:schemeClr val="tx2">
              <a:lumMod val="75000"/>
              <a:alpha val="44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07504" y="2221900"/>
            <a:ext cx="8856984" cy="2800767"/>
          </a:xfrm>
          <a:prstGeom prst="rect">
            <a:avLst/>
          </a:prstGeom>
          <a:noFill/>
        </p:spPr>
        <p:txBody>
          <a:bodyPr wrap="square" rtlCol="0">
            <a:spAutoFit/>
          </a:bodyPr>
          <a:lstStyle/>
          <a:p>
            <a:pPr algn="ctr"/>
            <a:r>
              <a:rPr lang="en-IE" sz="4000" b="1" dirty="0">
                <a:solidFill>
                  <a:srgbClr val="FFFFCC"/>
                </a:solidFill>
                <a:latin typeface="Calibri" panose="020F0502020204030204" pitchFamily="34" charset="0"/>
                <a:cs typeface="Times New Roman" panose="02020603050405020304" pitchFamily="18" charset="0"/>
              </a:rPr>
              <a:t>An Overview of AHCPS History, Structure and Governance</a:t>
            </a:r>
            <a:endParaRPr lang="en-IE" sz="2800" b="1" dirty="0">
              <a:solidFill>
                <a:srgbClr val="FFFFCC"/>
              </a:solidFill>
              <a:latin typeface="Calibri" panose="020F0502020204030204" pitchFamily="34" charset="0"/>
              <a:cs typeface="Times New Roman" panose="02020603050405020304" pitchFamily="18" charset="0"/>
            </a:endParaRPr>
          </a:p>
          <a:p>
            <a:pPr algn="ctr"/>
            <a:endParaRPr lang="en-IE" sz="3200" dirty="0">
              <a:solidFill>
                <a:schemeClr val="bg1"/>
              </a:solidFill>
            </a:endParaRPr>
          </a:p>
          <a:p>
            <a:pPr algn="ctr"/>
            <a:r>
              <a:rPr lang="en-IE" sz="3200" i="1" dirty="0">
                <a:solidFill>
                  <a:srgbClr val="003366"/>
                </a:solidFill>
              </a:rPr>
              <a:t>Paul Malone, Deputy General Secretary</a:t>
            </a:r>
            <a:br>
              <a:rPr lang="en-IE" sz="3200" i="1" dirty="0">
                <a:solidFill>
                  <a:srgbClr val="003366"/>
                </a:solidFill>
              </a:rPr>
            </a:br>
            <a:r>
              <a:rPr lang="en-IE" sz="3200" i="1" dirty="0">
                <a:solidFill>
                  <a:srgbClr val="003366"/>
                </a:solidFill>
              </a:rPr>
              <a:t>30th March 2023</a:t>
            </a: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816" y="5795432"/>
            <a:ext cx="2456368" cy="65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BB3593F-CEBF-D7E5-486D-48ADCF8B04DF}"/>
              </a:ext>
            </a:extLst>
          </p:cNvPr>
          <p:cNvSpPr txBox="1"/>
          <p:nvPr/>
        </p:nvSpPr>
        <p:spPr>
          <a:xfrm>
            <a:off x="2349413" y="6501494"/>
            <a:ext cx="4536504" cy="369332"/>
          </a:xfrm>
          <a:prstGeom prst="rect">
            <a:avLst/>
          </a:prstGeom>
          <a:noFill/>
        </p:spPr>
        <p:txBody>
          <a:bodyPr wrap="square" rtlCol="0">
            <a:spAutoFit/>
          </a:bodyPr>
          <a:lstStyle/>
          <a:p>
            <a:r>
              <a:rPr lang="en-IE" i="1" dirty="0">
                <a:solidFill>
                  <a:schemeClr val="bg1"/>
                </a:solidFill>
              </a:rPr>
              <a:t>Association of Higher Civil and Public Servants</a:t>
            </a:r>
          </a:p>
        </p:txBody>
      </p:sp>
    </p:spTree>
    <p:extLst>
      <p:ext uri="{BB962C8B-B14F-4D97-AF65-F5344CB8AC3E}">
        <p14:creationId xmlns:p14="http://schemas.microsoft.com/office/powerpoint/2010/main" val="3699240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7948" y="1500190"/>
            <a:ext cx="1663529" cy="3857624"/>
          </a:xfrm>
          <a:prstGeom prst="rect">
            <a:avLst/>
          </a:prstGeom>
        </p:spPr>
      </p:pic>
      <p:pic>
        <p:nvPicPr>
          <p:cNvPr id="1028" name="Picture 4" descr="Image result for Net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2" y="1500188"/>
            <a:ext cx="2444948" cy="3857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7532" y="1824553"/>
            <a:ext cx="2118894" cy="2377830"/>
          </a:xfrm>
          <a:prstGeom prst="rect">
            <a:avLst/>
          </a:prstGeom>
          <a:noFill/>
        </p:spPr>
        <p:txBody>
          <a:bodyPr wrap="square" rtlCol="0">
            <a:spAutoFit/>
          </a:bodyPr>
          <a:lstStyle/>
          <a:p>
            <a:pPr defTabSz="514350"/>
            <a:r>
              <a:rPr lang="en-IE" sz="1350" u="sng" dirty="0">
                <a:solidFill>
                  <a:srgbClr val="052F61"/>
                </a:solidFill>
                <a:latin typeface="Century Gothic"/>
              </a:rPr>
              <a:t>Building S</a:t>
            </a:r>
            <a:r>
              <a:rPr lang="en-IE" sz="1350" u="sng" dirty="0">
                <a:solidFill>
                  <a:srgbClr val="052F61"/>
                </a:solidFill>
                <a:latin typeface="Century Gothic"/>
                <a:hlinkClick r:id="rId4" tooltip="Social capital"/>
              </a:rPr>
              <a:t>ocial </a:t>
            </a:r>
            <a:r>
              <a:rPr lang="en-IE" sz="1350" u="sng" dirty="0">
                <a:solidFill>
                  <a:prstClr val="white"/>
                </a:solidFill>
                <a:latin typeface="Century Gothic"/>
                <a:hlinkClick r:id="rId4" tooltip="Social capital"/>
              </a:rPr>
              <a:t>Capital</a:t>
            </a:r>
            <a:endParaRPr lang="en-IE" sz="1350" u="sng" dirty="0">
              <a:solidFill>
                <a:prstClr val="white"/>
              </a:solidFill>
              <a:latin typeface="Century Gothic"/>
            </a:endParaRPr>
          </a:p>
          <a:p>
            <a:pPr defTabSz="514350"/>
            <a:endParaRPr lang="en-IE" sz="1350" u="sng" dirty="0">
              <a:solidFill>
                <a:prstClr val="white"/>
              </a:solidFill>
              <a:latin typeface="Century Gothic"/>
            </a:endParaRPr>
          </a:p>
          <a:p>
            <a:pPr defTabSz="514350"/>
            <a:endParaRPr lang="en-IE" sz="1350" u="sng" dirty="0">
              <a:solidFill>
                <a:prstClr val="white"/>
              </a:solidFill>
              <a:latin typeface="Century Gothic"/>
            </a:endParaRPr>
          </a:p>
          <a:p>
            <a:pPr defTabSz="514350"/>
            <a:r>
              <a:rPr lang="en-IE" sz="1350" dirty="0">
                <a:solidFill>
                  <a:srgbClr val="052F61"/>
                </a:solidFill>
                <a:latin typeface="Century Gothic"/>
              </a:rPr>
              <a:t>Contacts</a:t>
            </a:r>
          </a:p>
          <a:p>
            <a:pPr defTabSz="514350"/>
            <a:r>
              <a:rPr lang="en-IE" sz="1350" dirty="0">
                <a:solidFill>
                  <a:srgbClr val="052F61"/>
                </a:solidFill>
                <a:latin typeface="Century Gothic"/>
              </a:rPr>
              <a:t> </a:t>
            </a:r>
          </a:p>
          <a:p>
            <a:pPr defTabSz="514350"/>
            <a:r>
              <a:rPr lang="en-IE" sz="1350" dirty="0">
                <a:solidFill>
                  <a:srgbClr val="052F61"/>
                </a:solidFill>
                <a:latin typeface="Century Gothic"/>
              </a:rPr>
              <a:t>	Friendship</a:t>
            </a:r>
          </a:p>
          <a:p>
            <a:pPr defTabSz="514350"/>
            <a:endParaRPr lang="en-IE" sz="1350" dirty="0">
              <a:solidFill>
                <a:srgbClr val="052F61"/>
              </a:solidFill>
              <a:latin typeface="Century Gothic"/>
            </a:endParaRPr>
          </a:p>
          <a:p>
            <a:pPr defTabSz="514350"/>
            <a:r>
              <a:rPr lang="en-IE" sz="1350" dirty="0">
                <a:solidFill>
                  <a:srgbClr val="052F61"/>
                </a:solidFill>
                <a:latin typeface="Century Gothic"/>
              </a:rPr>
              <a:t>		Supports </a:t>
            </a:r>
          </a:p>
          <a:p>
            <a:pPr defTabSz="514350"/>
            <a:r>
              <a:rPr lang="en-IE" sz="1013" u="sng" dirty="0">
                <a:solidFill>
                  <a:prstClr val="white"/>
                </a:solidFill>
                <a:latin typeface="Century Gothic"/>
              </a:rPr>
              <a:t> </a:t>
            </a:r>
          </a:p>
          <a:p>
            <a:pPr defTabSz="514350"/>
            <a:endParaRPr lang="en-IE" sz="1013" u="sng" dirty="0">
              <a:solidFill>
                <a:prstClr val="white"/>
              </a:solidFill>
              <a:latin typeface="Century Gothic"/>
            </a:endParaRPr>
          </a:p>
          <a:p>
            <a:pPr defTabSz="514350"/>
            <a:endParaRPr lang="en-IE" sz="1013" u="sng" dirty="0">
              <a:solidFill>
                <a:prstClr val="white"/>
              </a:solidFill>
              <a:latin typeface="Century Gothic"/>
            </a:endParaRPr>
          </a:p>
          <a:p>
            <a:pPr defTabSz="514350"/>
            <a:endParaRPr lang="en-IE" sz="1013" dirty="0">
              <a:solidFill>
                <a:prstClr val="white"/>
              </a:solidFill>
              <a:latin typeface="Century Gothic"/>
            </a:endParaRPr>
          </a:p>
        </p:txBody>
      </p:sp>
    </p:spTree>
    <p:extLst>
      <p:ext uri="{BB962C8B-B14F-4D97-AF65-F5344CB8AC3E}">
        <p14:creationId xmlns:p14="http://schemas.microsoft.com/office/powerpoint/2010/main" val="397316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ade un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117" y="1747838"/>
            <a:ext cx="6198989"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46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860" y="1904998"/>
            <a:ext cx="63621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514350"/>
            <a:r>
              <a:rPr lang="en-IE" dirty="0">
                <a:solidFill>
                  <a:prstClr val="white"/>
                </a:solidFill>
                <a:latin typeface="Century Gothic"/>
              </a:rPr>
              <a:t>If unions aren’t needed anymore why are corporations spending billions to destroy them?</a:t>
            </a:r>
          </a:p>
        </p:txBody>
      </p:sp>
      <p:pic>
        <p:nvPicPr>
          <p:cNvPr id="8198"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033" y="2510932"/>
            <a:ext cx="3393099" cy="2770424"/>
          </a:xfrm>
          <a:prstGeom prst="rect">
            <a:avLst/>
          </a:prstGeom>
          <a:noFill/>
          <a:extLst>
            <a:ext uri="{909E8E84-426E-40DD-AFC4-6F175D3DCCD1}">
              <a14:hiddenFill xmlns:a14="http://schemas.microsoft.com/office/drawing/2010/main">
                <a:solidFill>
                  <a:srgbClr val="FFFFFF"/>
                </a:solidFill>
              </a14:hiddenFill>
            </a:ext>
          </a:extLst>
        </p:spPr>
      </p:pic>
      <p:sp>
        <p:nvSpPr>
          <p:cNvPr id="1026" name="AutoShape 2" descr="Related image"/>
          <p:cNvSpPr>
            <a:spLocks noChangeAspect="1" noChangeArrowheads="1"/>
          </p:cNvSpPr>
          <p:nvPr/>
        </p:nvSpPr>
        <p:spPr bwMode="auto">
          <a:xfrm>
            <a:off x="1230511" y="1418928"/>
            <a:ext cx="171450" cy="171451"/>
          </a:xfrm>
          <a:prstGeom prst="rect">
            <a:avLst/>
          </a:prstGeom>
          <a:noFill/>
        </p:spPr>
        <p:txBody>
          <a:bodyPr vert="horz" wrap="square" lIns="51435" tIns="25718" rIns="51435" bIns="25718" numCol="1" anchor="t" anchorCtr="0" compatLnSpc="1">
            <a:prstTxWarp prst="textNoShape">
              <a:avLst/>
            </a:prstTxWarp>
          </a:bodyPr>
          <a:lstStyle/>
          <a:p>
            <a:pPr defTabSz="514350"/>
            <a:endParaRPr lang="en-IE" sz="1013">
              <a:solidFill>
                <a:prstClr val="white"/>
              </a:solidFill>
              <a:latin typeface="Century Gothic"/>
            </a:endParaRPr>
          </a:p>
        </p:txBody>
      </p:sp>
      <p:pic>
        <p:nvPicPr>
          <p:cNvPr id="1028" name="Picture 4" descr="Image result for Oompa Loompas"/>
          <p:cNvPicPr>
            <a:picLocks noChangeAspect="1" noChangeArrowheads="1"/>
          </p:cNvPicPr>
          <p:nvPr/>
        </p:nvPicPr>
        <p:blipFill>
          <a:blip r:embed="rId3" cstate="print"/>
          <a:srcRect/>
          <a:stretch>
            <a:fillRect/>
          </a:stretch>
        </p:blipFill>
        <p:spPr bwMode="auto">
          <a:xfrm>
            <a:off x="4849869" y="2520020"/>
            <a:ext cx="3032891" cy="2837794"/>
          </a:xfrm>
          <a:prstGeom prst="rect">
            <a:avLst/>
          </a:prstGeom>
          <a:noFill/>
        </p:spPr>
      </p:pic>
    </p:spTree>
    <p:extLst>
      <p:ext uri="{BB962C8B-B14F-4D97-AF65-F5344CB8AC3E}">
        <p14:creationId xmlns:p14="http://schemas.microsoft.com/office/powerpoint/2010/main" val="1618608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09" t="5169" r="8109" b="9153"/>
          <a:stretch/>
        </p:blipFill>
        <p:spPr bwMode="auto">
          <a:xfrm>
            <a:off x="0" y="-31444"/>
            <a:ext cx="9144000" cy="690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1444"/>
            <a:ext cx="9144000" cy="6902270"/>
          </a:xfrm>
          <a:prstGeom prst="rect">
            <a:avLst/>
          </a:prstGeom>
          <a:solidFill>
            <a:schemeClr val="tx2">
              <a:lumMod val="75000"/>
              <a:alpha val="44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07504" y="2221900"/>
            <a:ext cx="8856984"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4400" b="1" i="0" u="none" strike="noStrike" kern="1200" cap="none" spc="0" normalizeH="0" baseline="0" noProof="0" dirty="0">
                <a:ln>
                  <a:noFill/>
                </a:ln>
                <a:solidFill>
                  <a:srgbClr val="1F497D">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Times New Roman" panose="02020603050405020304" pitchFamily="18" charset="0"/>
              </a:rPr>
              <a:t>Recruiting New Members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Calibri"/>
                <a:ea typeface="+mn-ea"/>
                <a:cs typeface="+mn-cs"/>
              </a:rPr>
              <a:t>Branch Officer Training Event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a:ea typeface="+mn-ea"/>
                <a:cs typeface="+mn-cs"/>
              </a:rPr>
              <a:t>Sheraton Hotel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a:ea typeface="+mn-ea"/>
                <a:cs typeface="+mn-cs"/>
              </a:rPr>
              <a:t>30</a:t>
            </a:r>
            <a:r>
              <a:rPr kumimoji="0" lang="en-IE" sz="2400" b="0" i="0" u="none" strike="noStrike" kern="1200" cap="none" spc="0" normalizeH="0" baseline="30000" noProof="0" dirty="0">
                <a:ln>
                  <a:noFill/>
                </a:ln>
                <a:solidFill>
                  <a:prstClr val="white"/>
                </a:solidFill>
                <a:effectLst/>
                <a:uLnTx/>
                <a:uFillTx/>
                <a:latin typeface="Calibri"/>
                <a:ea typeface="+mn-ea"/>
                <a:cs typeface="+mn-cs"/>
              </a:rPr>
              <a:t>th</a:t>
            </a:r>
            <a:r>
              <a:rPr kumimoji="0" lang="en-IE" sz="2400" b="0" i="0" u="none" strike="noStrike" kern="1200" cap="none" spc="0" normalizeH="0" baseline="0" noProof="0" dirty="0">
                <a:ln>
                  <a:noFill/>
                </a:ln>
                <a:solidFill>
                  <a:prstClr val="white"/>
                </a:solidFill>
                <a:effectLst/>
                <a:uLnTx/>
                <a:uFillTx/>
                <a:latin typeface="Calibri"/>
                <a:ea typeface="+mn-ea"/>
                <a:cs typeface="+mn-cs"/>
              </a:rPr>
              <a:t> &amp; 31</a:t>
            </a:r>
            <a:r>
              <a:rPr kumimoji="0" lang="en-IE" sz="2400" b="0" i="0" u="none" strike="noStrike" kern="1200" cap="none" spc="0" normalizeH="0" baseline="30000" noProof="0" dirty="0">
                <a:ln>
                  <a:noFill/>
                </a:ln>
                <a:solidFill>
                  <a:prstClr val="white"/>
                </a:solidFill>
                <a:effectLst/>
                <a:uLnTx/>
                <a:uFillTx/>
                <a:latin typeface="Calibri"/>
                <a:ea typeface="+mn-ea"/>
                <a:cs typeface="+mn-cs"/>
              </a:rPr>
              <a:t>st</a:t>
            </a:r>
            <a:r>
              <a:rPr kumimoji="0" lang="en-IE" sz="2400" b="0" i="0" u="none" strike="noStrike" kern="1200" cap="none" spc="0" normalizeH="0" baseline="0" noProof="0" dirty="0">
                <a:ln>
                  <a:noFill/>
                </a:ln>
                <a:solidFill>
                  <a:prstClr val="white"/>
                </a:solidFill>
                <a:effectLst/>
                <a:uLnTx/>
                <a:uFillTx/>
                <a:latin typeface="Calibri"/>
                <a:ea typeface="+mn-ea"/>
                <a:cs typeface="+mn-cs"/>
              </a:rPr>
              <a:t> March 2023</a:t>
            </a:r>
            <a:r>
              <a:rPr kumimoji="0" lang="en-IE" sz="32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812" y="6093296"/>
            <a:ext cx="2456368" cy="65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263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7664" y="6297995"/>
            <a:ext cx="47858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dirty="0">
                <a:ln>
                  <a:noFill/>
                </a:ln>
                <a:solidFill>
                  <a:prstClr val="black"/>
                </a:solidFill>
                <a:effectLst/>
                <a:uLnTx/>
                <a:uFillTx/>
                <a:latin typeface="Calibri"/>
                <a:ea typeface="+mn-ea"/>
                <a:cs typeface="+mn-cs"/>
              </a:rPr>
              <a:t>Branch Officer Training Event 30/31 March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179512" y="323271"/>
            <a:ext cx="5718431" cy="86607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M</a:t>
            </a:r>
            <a:r>
              <a:rPr kumimoji="0" lang="en-IE" sz="2400" b="1" i="0" u="none" strike="noStrike" kern="1200" cap="none" spc="0" normalizeH="0" baseline="0" noProof="0" dirty="0" err="1">
                <a:ln>
                  <a:noFill/>
                </a:ln>
                <a:solidFill>
                  <a:prstClr val="black"/>
                </a:solidFill>
                <a:effectLst/>
                <a:uLnTx/>
                <a:uFillTx/>
                <a:latin typeface="Calibri"/>
                <a:ea typeface="+mn-ea"/>
                <a:cs typeface="+mn-cs"/>
              </a:rPr>
              <a:t>embership</a:t>
            </a:r>
            <a:r>
              <a:rPr kumimoji="0" lang="en-IE" sz="2400" b="1" i="0" u="none" strike="noStrike" kern="1200" cap="none" spc="0" normalizeH="0" baseline="0" noProof="0" dirty="0">
                <a:ln>
                  <a:noFill/>
                </a:ln>
                <a:solidFill>
                  <a:prstClr val="black"/>
                </a:solidFill>
                <a:effectLst/>
                <a:uLnTx/>
                <a:uFillTx/>
                <a:latin typeface="Calibri"/>
                <a:ea typeface="+mn-ea"/>
                <a:cs typeface="+mn-cs"/>
              </a:rPr>
              <a:t> 2008 - 2022</a:t>
            </a:r>
            <a:endParaRPr kumimoji="0" lang="en-IE"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 y="332656"/>
            <a:ext cx="9148758"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Placeholder 5">
            <a:extLst>
              <a:ext uri="{FF2B5EF4-FFF2-40B4-BE49-F238E27FC236}">
                <a16:creationId xmlns:a16="http://schemas.microsoft.com/office/drawing/2014/main" id="{C3404701-EFC3-49AE-9A86-76C6AF8FDF30}"/>
              </a:ext>
            </a:extLst>
          </p:cNvPr>
          <p:cNvGraphicFramePr>
            <a:graphicFrameLocks/>
          </p:cNvGraphicFramePr>
          <p:nvPr/>
        </p:nvGraphicFramePr>
        <p:xfrm>
          <a:off x="304800" y="1503363"/>
          <a:ext cx="8569325" cy="3592512"/>
        </p:xfrm>
        <a:graphic>
          <a:graphicData uri="http://schemas.openxmlformats.org/presentationml/2006/ole">
            <mc:AlternateContent xmlns:mc="http://schemas.openxmlformats.org/markup-compatibility/2006">
              <mc:Choice xmlns:v="urn:schemas-microsoft-com:vml" Requires="v">
                <p:oleObj name="Chart" r:id="rId5" imgW="9594986" imgH="4025725" progId="Excel.Chart.8">
                  <p:embed/>
                </p:oleObj>
              </mc:Choice>
              <mc:Fallback>
                <p:oleObj name="Chart" r:id="rId5" imgW="9594986" imgH="4025725" progId="Excel.Chart.8">
                  <p:embed/>
                  <p:pic>
                    <p:nvPicPr>
                      <p:cNvPr id="8" name="Chart Placeholder 5">
                        <a:extLst>
                          <a:ext uri="{FF2B5EF4-FFF2-40B4-BE49-F238E27FC236}">
                            <a16:creationId xmlns:a16="http://schemas.microsoft.com/office/drawing/2014/main" id="{C3404701-EFC3-49AE-9A86-76C6AF8FDF30}"/>
                          </a:ext>
                        </a:extLst>
                      </p:cNvPr>
                      <p:cNvPicPr>
                        <a:picLocks noGrp="1" noChangeArrowheads="1"/>
                      </p:cNvPicPr>
                      <p:nvPr/>
                    </p:nvPicPr>
                    <p:blipFill>
                      <a:blip r:embed="rId6"/>
                      <a:srcRect/>
                      <a:stretch>
                        <a:fillRect/>
                      </a:stretch>
                    </p:blipFill>
                    <p:spPr bwMode="auto">
                      <a:xfrm>
                        <a:off x="304800" y="1503363"/>
                        <a:ext cx="8569325" cy="35925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38660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7664" y="6297995"/>
            <a:ext cx="4968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a:ln>
                  <a:noFill/>
                </a:ln>
                <a:solidFill>
                  <a:prstClr val="black"/>
                </a:solidFill>
                <a:effectLst/>
                <a:uLnTx/>
                <a:uFillTx/>
                <a:latin typeface="Calibri"/>
                <a:ea typeface="+mn-ea"/>
                <a:cs typeface="+mn-cs"/>
              </a:rPr>
              <a:t>Branch Officer Training Event 30/31 March 2023</a:t>
            </a:r>
            <a:endParaRPr kumimoji="0" lang="en-IE"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179512" y="332656"/>
            <a:ext cx="5718431" cy="86607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Numbers Joining &amp; Retiring 2008 - 2022</a:t>
            </a:r>
            <a:endParaRPr kumimoji="0" lang="en-IE"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 y="332656"/>
            <a:ext cx="9148758"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hart Placeholder 3">
            <a:extLst>
              <a:ext uri="{FF2B5EF4-FFF2-40B4-BE49-F238E27FC236}">
                <a16:creationId xmlns:a16="http://schemas.microsoft.com/office/drawing/2014/main" id="{43BD1A0E-1F9F-B41F-0388-58F95804DE64}"/>
              </a:ext>
            </a:extLst>
          </p:cNvPr>
          <p:cNvGraphicFramePr>
            <a:graphicFrameLocks/>
          </p:cNvGraphicFramePr>
          <p:nvPr/>
        </p:nvGraphicFramePr>
        <p:xfrm>
          <a:off x="337346" y="1266595"/>
          <a:ext cx="8464550" cy="4430713"/>
        </p:xfrm>
        <a:graphic>
          <a:graphicData uri="http://schemas.openxmlformats.org/presentationml/2006/ole">
            <mc:AlternateContent xmlns:mc="http://schemas.openxmlformats.org/markup-compatibility/2006">
              <mc:Choice xmlns:v="urn:schemas-microsoft-com:vml" Requires="v">
                <p:oleObj name="Chart" r:id="rId5" imgW="8331200" imgH="4362319" progId="Excel.Chart.8">
                  <p:embed/>
                </p:oleObj>
              </mc:Choice>
              <mc:Fallback>
                <p:oleObj name="Chart" r:id="rId5" imgW="8331200" imgH="4362319" progId="Excel.Chart.8">
                  <p:embed/>
                  <p:pic>
                    <p:nvPicPr>
                      <p:cNvPr id="3" name="Chart Placeholder 3">
                        <a:extLst>
                          <a:ext uri="{FF2B5EF4-FFF2-40B4-BE49-F238E27FC236}">
                            <a16:creationId xmlns:a16="http://schemas.microsoft.com/office/drawing/2014/main" id="{43BD1A0E-1F9F-B41F-0388-58F95804DE64}"/>
                          </a:ext>
                        </a:extLst>
                      </p:cNvPr>
                      <p:cNvPicPr>
                        <a:picLocks noChangeArrowheads="1"/>
                      </p:cNvPicPr>
                      <p:nvPr/>
                    </p:nvPicPr>
                    <p:blipFill>
                      <a:blip r:embed="rId6"/>
                      <a:srcRect/>
                      <a:stretch>
                        <a:fillRect/>
                      </a:stretch>
                    </p:blipFill>
                    <p:spPr bwMode="auto">
                      <a:xfrm>
                        <a:off x="337346" y="1266595"/>
                        <a:ext cx="846455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1393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249827"/>
            <a:ext cx="5718431" cy="86607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New Members by Year</a:t>
            </a:r>
            <a:endParaRPr kumimoji="0" lang="en-IE"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 y="332656"/>
            <a:ext cx="9148758"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150E96C-75F5-4478-8A3D-DF400540E4CC}"/>
              </a:ext>
            </a:extLst>
          </p:cNvPr>
          <p:cNvSpPr txBox="1"/>
          <p:nvPr/>
        </p:nvSpPr>
        <p:spPr>
          <a:xfrm>
            <a:off x="578350" y="682863"/>
            <a:ext cx="8568952" cy="549227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2012		103</a:t>
            </a:r>
            <a:endParaRPr kumimoji="0" lang="en-GB" sz="2000" b="1" i="0" u="none" strike="noStrike" kern="1200" cap="none" spc="0" normalizeH="0" baseline="0" noProof="0" dirty="0">
              <a:ln>
                <a:noFill/>
              </a:ln>
              <a:solidFill>
                <a:srgbClr val="A2925F"/>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2013		106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2014		129</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2015		215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2016		225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2017		278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2018		303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2019		410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2020		307</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2021		263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2022		900</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33099845-FEAD-4202-B374-33863F1E191A}"/>
              </a:ext>
            </a:extLst>
          </p:cNvPr>
          <p:cNvSpPr txBox="1"/>
          <p:nvPr/>
        </p:nvSpPr>
        <p:spPr>
          <a:xfrm>
            <a:off x="1331640" y="6333639"/>
            <a:ext cx="48965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a:ln>
                  <a:noFill/>
                </a:ln>
                <a:solidFill>
                  <a:prstClr val="black"/>
                </a:solidFill>
                <a:effectLst/>
                <a:uLnTx/>
                <a:uFillTx/>
                <a:latin typeface="Calibri"/>
                <a:ea typeface="+mn-ea"/>
                <a:cs typeface="+mn-cs"/>
              </a:rPr>
              <a:t>Branch Officer Training Event 30/31 March 2023</a:t>
            </a:r>
            <a:endParaRPr kumimoji="0" lang="en-IE" sz="1800" b="1"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1565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12" y="138605"/>
            <a:ext cx="5718431" cy="86607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Current Membership</a:t>
            </a:r>
            <a:endParaRPr kumimoji="0" lang="en-IE"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 y="332656"/>
            <a:ext cx="9148758"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150E96C-75F5-4478-8A3D-DF400540E4CC}"/>
              </a:ext>
            </a:extLst>
          </p:cNvPr>
          <p:cNvSpPr txBox="1"/>
          <p:nvPr/>
        </p:nvSpPr>
        <p:spPr>
          <a:xfrm>
            <a:off x="215516" y="1124744"/>
            <a:ext cx="856895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Members @ 31</a:t>
            </a:r>
            <a:r>
              <a:rPr kumimoji="0" lang="en-GB" sz="2000" b="0" i="0" u="none" strike="noStrike" kern="1200" cap="none" spc="0" normalizeH="0" baseline="30000" noProof="0" dirty="0">
                <a:ln>
                  <a:noFill/>
                </a:ln>
                <a:solidFill>
                  <a:prstClr val="black"/>
                </a:solidFill>
                <a:effectLst/>
                <a:uLnTx/>
                <a:uFillTx/>
                <a:latin typeface="Calibri"/>
                <a:ea typeface="+mn-ea"/>
                <a:cs typeface="+mn-cs"/>
              </a:rPr>
              <a:t>st</a:t>
            </a:r>
            <a:r>
              <a:rPr kumimoji="0" lang="en-GB" sz="2000" b="0" i="0" u="none" strike="noStrike" kern="1200" cap="none" spc="0" normalizeH="0" baseline="0" noProof="0" dirty="0">
                <a:ln>
                  <a:noFill/>
                </a:ln>
                <a:solidFill>
                  <a:prstClr val="black"/>
                </a:solidFill>
                <a:effectLst/>
                <a:uLnTx/>
                <a:uFillTx/>
                <a:latin typeface="Calibri"/>
                <a:ea typeface="+mn-ea"/>
                <a:cs typeface="+mn-cs"/>
              </a:rPr>
              <a:t> December 2021:</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2000" b="1" i="0" u="none" strike="noStrike" kern="1200" cap="none" spc="0" normalizeH="0" baseline="0" noProof="0" dirty="0">
                <a:ln>
                  <a:noFill/>
                </a:ln>
                <a:solidFill>
                  <a:prstClr val="black"/>
                </a:solidFill>
                <a:effectLst/>
                <a:uLnTx/>
                <a:uFillTx/>
                <a:latin typeface="Calibri"/>
                <a:ea typeface="+mn-ea"/>
                <a:cs typeface="+mn-cs"/>
              </a:rPr>
              <a:t>3,335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Gender breakdown:		Male:         (50.6%)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Female:     (49.4%)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New members 1</a:t>
            </a:r>
            <a:r>
              <a:rPr kumimoji="0" lang="en-GB" sz="2000" b="0" i="0" u="none" strike="noStrike" kern="1200" cap="none" spc="0" normalizeH="0" baseline="30000" noProof="0" dirty="0">
                <a:ln>
                  <a:noFill/>
                </a:ln>
                <a:solidFill>
                  <a:prstClr val="black"/>
                </a:solidFill>
                <a:effectLst/>
                <a:uLnTx/>
                <a:uFillTx/>
                <a:latin typeface="Calibri"/>
                <a:ea typeface="+mn-ea"/>
                <a:cs typeface="+mn-cs"/>
              </a:rPr>
              <a:t>st</a:t>
            </a:r>
            <a:r>
              <a:rPr kumimoji="0" lang="en-GB" sz="2000" b="0" i="0" u="none" strike="noStrike" kern="1200" cap="none" spc="0" normalizeH="0" baseline="0" noProof="0" dirty="0">
                <a:ln>
                  <a:noFill/>
                </a:ln>
                <a:solidFill>
                  <a:prstClr val="black"/>
                </a:solidFill>
                <a:effectLst/>
                <a:uLnTx/>
                <a:uFillTx/>
                <a:latin typeface="Calibri"/>
                <a:ea typeface="+mn-ea"/>
                <a:cs typeface="+mn-cs"/>
              </a:rPr>
              <a:t> Jan 2022 to end October:	</a:t>
            </a:r>
            <a:r>
              <a:rPr kumimoji="0" lang="en-GB" sz="2000" b="1" i="0" u="none" strike="noStrike" kern="1200" cap="none" spc="0" normalizeH="0" baseline="0" noProof="0" dirty="0">
                <a:ln>
                  <a:noFill/>
                </a:ln>
                <a:solidFill>
                  <a:prstClr val="black"/>
                </a:solidFill>
                <a:effectLst/>
                <a:uLnTx/>
                <a:uFillTx/>
                <a:latin typeface="Calibri"/>
                <a:ea typeface="+mn-ea"/>
                <a:cs typeface="+mn-cs"/>
              </a:rPr>
              <a:t>563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Retirements/Leavers (estimated):</a:t>
            </a:r>
            <a:r>
              <a:rPr kumimoji="0" lang="en-GB" sz="2000" b="1" i="0" u="none" strike="noStrike" kern="1200" cap="none" spc="0" normalizeH="0" baseline="0" noProof="0" dirty="0">
                <a:ln>
                  <a:noFill/>
                </a:ln>
                <a:solidFill>
                  <a:prstClr val="black"/>
                </a:solidFill>
                <a:effectLst/>
                <a:uLnTx/>
                <a:uFillTx/>
                <a:latin typeface="Calibri"/>
                <a:ea typeface="+mn-ea"/>
                <a:cs typeface="+mn-cs"/>
              </a:rPr>
              <a:t>		198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Current Membership Circa:     </a:t>
            </a:r>
            <a:r>
              <a:rPr kumimoji="0" lang="en-GB" sz="1800" b="1" i="0" u="none" strike="noStrike" kern="1200" cap="none" spc="0" normalizeH="0" baseline="0" noProof="0" dirty="0">
                <a:ln>
                  <a:noFill/>
                </a:ln>
                <a:solidFill>
                  <a:prstClr val="black"/>
                </a:solidFill>
                <a:effectLst/>
                <a:uLnTx/>
                <a:uFillTx/>
                <a:latin typeface="Calibri"/>
                <a:ea typeface="+mn-ea"/>
                <a:cs typeface="+mn-cs"/>
              </a:rPr>
              <a:t>		</a:t>
            </a:r>
            <a:r>
              <a:rPr kumimoji="0" lang="en-GB" sz="2400" b="1" i="0" u="none" strike="noStrike" kern="1200" cap="none" spc="0" normalizeH="0" baseline="0" noProof="0" dirty="0">
                <a:ln>
                  <a:noFill/>
                </a:ln>
                <a:solidFill>
                  <a:srgbClr val="A2925F"/>
                </a:solidFill>
                <a:effectLst/>
                <a:uLnTx/>
                <a:uFillTx/>
                <a:latin typeface="Calibri"/>
                <a:ea typeface="+mn-ea"/>
                <a:cs typeface="+mn-cs"/>
              </a:rPr>
              <a:t>3,800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A2925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Membership End of 2023 Circa:</a:t>
            </a:r>
            <a:r>
              <a:rPr kumimoji="0" lang="en-GB" sz="1400" b="1" i="0" u="none" strike="noStrike" kern="1200" cap="none" spc="0" normalizeH="0" baseline="0" noProof="0" dirty="0">
                <a:ln>
                  <a:noFill/>
                </a:ln>
                <a:solidFill>
                  <a:prstClr val="black"/>
                </a:solidFill>
                <a:effectLst/>
                <a:uLnTx/>
                <a:uFillTx/>
                <a:latin typeface="Calibri"/>
                <a:ea typeface="+mn-ea"/>
                <a:cs typeface="+mn-cs"/>
              </a:rPr>
              <a:t>		</a:t>
            </a:r>
            <a:r>
              <a:rPr kumimoji="0" lang="en-GB" sz="2400" b="1" i="0" u="none" strike="noStrike" kern="1200" cap="none" spc="0" normalizeH="0" baseline="0" noProof="0" dirty="0">
                <a:ln>
                  <a:noFill/>
                </a:ln>
                <a:solidFill>
                  <a:srgbClr val="A2925F"/>
                </a:solidFill>
                <a:effectLst/>
                <a:uLnTx/>
                <a:uFillTx/>
                <a:latin typeface="Calibri"/>
                <a:ea typeface="+mn-ea"/>
                <a:cs typeface="+mn-cs"/>
              </a:rPr>
              <a:t>4,000</a:t>
            </a:r>
            <a:endParaRPr kumimoji="0" lang="en-GB" sz="1400" b="1" i="0" u="none" strike="noStrike" kern="1200" cap="none" spc="0" normalizeH="0" baseline="0" noProof="0" dirty="0">
              <a:ln>
                <a:noFill/>
              </a:ln>
              <a:solidFill>
                <a:srgbClr val="A2925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Current Milestone - Gender Breakdown                Female 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33099845-FEAD-4202-B374-33863F1E191A}"/>
              </a:ext>
            </a:extLst>
          </p:cNvPr>
          <p:cNvSpPr txBox="1"/>
          <p:nvPr/>
        </p:nvSpPr>
        <p:spPr>
          <a:xfrm>
            <a:off x="1166518" y="6191724"/>
            <a:ext cx="4989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dirty="0">
                <a:ln>
                  <a:noFill/>
                </a:ln>
                <a:solidFill>
                  <a:prstClr val="black"/>
                </a:solidFill>
                <a:effectLst/>
                <a:uLnTx/>
                <a:uFillTx/>
                <a:latin typeface="Calibri"/>
                <a:ea typeface="+mn-ea"/>
                <a:cs typeface="+mn-cs"/>
              </a:rPr>
              <a:t>Branch Officer Training Event 30/31 March 2023</a:t>
            </a:r>
          </a:p>
        </p:txBody>
      </p:sp>
    </p:spTree>
    <p:extLst>
      <p:ext uri="{BB962C8B-B14F-4D97-AF65-F5344CB8AC3E}">
        <p14:creationId xmlns:p14="http://schemas.microsoft.com/office/powerpoint/2010/main" val="1886515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7056784" cy="6899304"/>
        </p:xfrm>
        <a:graphic>
          <a:graphicData uri="http://schemas.openxmlformats.org/drawingml/2006/table">
            <a:tbl>
              <a:tblPr firstRow="1" firstCol="1" bandRow="1">
                <a:tableStyleId>{5C22544A-7EE6-4342-B048-85BDC9FD1C3A}</a:tableStyleId>
              </a:tblPr>
              <a:tblGrid>
                <a:gridCol w="208823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260648">
                <a:tc>
                  <a:txBody>
                    <a:bodyPr/>
                    <a:lstStyle/>
                    <a:p>
                      <a:pPr algn="ctr">
                        <a:lnSpc>
                          <a:spcPct val="115000"/>
                        </a:lnSpc>
                        <a:spcAft>
                          <a:spcPts val="0"/>
                        </a:spcAft>
                      </a:pPr>
                      <a:r>
                        <a:rPr lang="en-IE" sz="1600" dirty="0">
                          <a:effectLst/>
                        </a:rPr>
                        <a:t>Department/Org.</a:t>
                      </a:r>
                      <a:endParaRPr lang="en-IE" sz="16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rPr>
                        <a:t>Total AP/PO Cohort</a:t>
                      </a:r>
                      <a:endParaRPr lang="en-IE" sz="16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rPr>
                        <a:t>Members</a:t>
                      </a:r>
                      <a:endParaRPr lang="en-IE" sz="16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rPr>
                        <a:t>% Density</a:t>
                      </a:r>
                    </a:p>
                  </a:txBody>
                  <a:tcPr marL="50171" marR="50171" marT="0" marB="0"/>
                </a:tc>
                <a:extLst>
                  <a:ext uri="{0D108BD9-81ED-4DB2-BD59-A6C34878D82A}">
                    <a16:rowId xmlns:a16="http://schemas.microsoft.com/office/drawing/2014/main" val="10000"/>
                  </a:ext>
                </a:extLst>
              </a:tr>
              <a:tr h="256730">
                <a:tc>
                  <a:txBody>
                    <a:bodyPr/>
                    <a:lstStyle/>
                    <a:p>
                      <a:pPr algn="ctr">
                        <a:lnSpc>
                          <a:spcPct val="115000"/>
                        </a:lnSpc>
                        <a:spcAft>
                          <a:spcPts val="0"/>
                        </a:spcAft>
                      </a:pPr>
                      <a:r>
                        <a:rPr lang="en-IE" sz="1400" dirty="0">
                          <a:effectLst/>
                          <a:latin typeface="Calibri"/>
                          <a:ea typeface="Calibri"/>
                          <a:cs typeface="Times New Roman"/>
                        </a:rPr>
                        <a:t>Ombudsman</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63</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57</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90%</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01"/>
                  </a:ext>
                </a:extLst>
              </a:tr>
              <a:tr h="256730">
                <a:tc>
                  <a:txBody>
                    <a:bodyPr/>
                    <a:lstStyle/>
                    <a:p>
                      <a:pPr algn="ctr">
                        <a:lnSpc>
                          <a:spcPct val="115000"/>
                        </a:lnSpc>
                        <a:spcAft>
                          <a:spcPts val="0"/>
                        </a:spcAft>
                      </a:pPr>
                      <a:r>
                        <a:rPr lang="en-IE" sz="1400" dirty="0">
                          <a:effectLst/>
                        </a:rPr>
                        <a:t>Finance</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119</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70</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59%</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03"/>
                  </a:ext>
                </a:extLst>
              </a:tr>
              <a:tr h="256730">
                <a:tc>
                  <a:txBody>
                    <a:bodyPr/>
                    <a:lstStyle/>
                    <a:p>
                      <a:pPr algn="ctr">
                        <a:lnSpc>
                          <a:spcPct val="115000"/>
                        </a:lnSpc>
                        <a:spcAft>
                          <a:spcPts val="0"/>
                        </a:spcAft>
                      </a:pPr>
                      <a:r>
                        <a:rPr lang="en-IE" sz="1400" dirty="0">
                          <a:effectLst/>
                        </a:rPr>
                        <a:t>Defence</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77</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57</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74%</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04"/>
                  </a:ext>
                </a:extLst>
              </a:tr>
              <a:tr h="285144">
                <a:tc>
                  <a:txBody>
                    <a:bodyPr/>
                    <a:lstStyle/>
                    <a:p>
                      <a:pPr algn="ctr">
                        <a:lnSpc>
                          <a:spcPct val="115000"/>
                        </a:lnSpc>
                        <a:spcAft>
                          <a:spcPts val="0"/>
                        </a:spcAft>
                      </a:pPr>
                      <a:r>
                        <a:rPr lang="en-IE" sz="1400" dirty="0">
                          <a:effectLst/>
                        </a:rPr>
                        <a:t>Education &amp; Skills</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255</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192</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75%</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05"/>
                  </a:ext>
                </a:extLst>
              </a:tr>
              <a:tr h="256730">
                <a:tc>
                  <a:txBody>
                    <a:bodyPr/>
                    <a:lstStyle/>
                    <a:p>
                      <a:pPr algn="ctr">
                        <a:lnSpc>
                          <a:spcPct val="115000"/>
                        </a:lnSpc>
                        <a:spcAft>
                          <a:spcPts val="0"/>
                        </a:spcAft>
                      </a:pPr>
                      <a:r>
                        <a:rPr lang="en-IE" sz="1400" dirty="0">
                          <a:effectLst/>
                          <a:latin typeface="Calibri"/>
                          <a:ea typeface="Calibri"/>
                          <a:cs typeface="Times New Roman"/>
                        </a:rPr>
                        <a:t>DSP</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353</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280</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79%</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3438404430"/>
                  </a:ext>
                </a:extLst>
              </a:tr>
              <a:tr h="256730">
                <a:tc>
                  <a:txBody>
                    <a:bodyPr/>
                    <a:lstStyle/>
                    <a:p>
                      <a:pPr algn="ctr">
                        <a:lnSpc>
                          <a:spcPct val="115000"/>
                        </a:lnSpc>
                        <a:spcAft>
                          <a:spcPts val="0"/>
                        </a:spcAft>
                      </a:pPr>
                      <a:r>
                        <a:rPr lang="en-IE" sz="1400" dirty="0">
                          <a:effectLst/>
                          <a:latin typeface="+mn-lt"/>
                          <a:ea typeface="+mn-ea"/>
                          <a:cs typeface="+mn-cs"/>
                        </a:rPr>
                        <a:t>Foreign</a:t>
                      </a:r>
                      <a:r>
                        <a:rPr lang="en-IE" sz="1400" baseline="0" dirty="0">
                          <a:effectLst/>
                          <a:latin typeface="+mn-lt"/>
                          <a:ea typeface="+mn-ea"/>
                          <a:cs typeface="+mn-cs"/>
                        </a:rPr>
                        <a:t> Affairs</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389</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290</a:t>
                      </a:r>
                    </a:p>
                  </a:txBody>
                  <a:tcPr marL="50171" marR="50171" marT="0" marB="0"/>
                </a:tc>
                <a:tc>
                  <a:txBody>
                    <a:bodyPr/>
                    <a:lstStyle/>
                    <a:p>
                      <a:pPr algn="ctr">
                        <a:lnSpc>
                          <a:spcPct val="115000"/>
                        </a:lnSpc>
                        <a:spcAft>
                          <a:spcPts val="0"/>
                        </a:spcAft>
                      </a:pPr>
                      <a:r>
                        <a:rPr lang="en-GB" sz="1600" b="1">
                          <a:solidFill>
                            <a:srgbClr val="008000"/>
                          </a:solidFill>
                          <a:effectLst/>
                          <a:latin typeface="Calibri"/>
                          <a:ea typeface="Calibri"/>
                          <a:cs typeface="Times New Roman"/>
                        </a:rPr>
                        <a:t>74</a:t>
                      </a:r>
                      <a:r>
                        <a:rPr lang="en-GB" sz="1600" b="1" dirty="0">
                          <a:solidFill>
                            <a:srgbClr val="008000"/>
                          </a:solidFill>
                          <a:effectLst/>
                          <a:latin typeface="Calibri"/>
                          <a:ea typeface="Calibri"/>
                          <a:cs typeface="Times New Roman"/>
                        </a:rPr>
                        <a:t>%</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06"/>
                  </a:ext>
                </a:extLst>
              </a:tr>
              <a:tr h="256730">
                <a:tc>
                  <a:txBody>
                    <a:bodyPr/>
                    <a:lstStyle/>
                    <a:p>
                      <a:pPr algn="ctr">
                        <a:lnSpc>
                          <a:spcPct val="115000"/>
                        </a:lnSpc>
                        <a:spcAft>
                          <a:spcPts val="0"/>
                        </a:spcAft>
                      </a:pPr>
                      <a:r>
                        <a:rPr lang="en-IE" sz="1400" dirty="0">
                          <a:effectLst/>
                          <a:latin typeface="+mn-lt"/>
                          <a:ea typeface="+mn-ea"/>
                          <a:cs typeface="+mn-cs"/>
                        </a:rPr>
                        <a:t>Courts</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179</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125</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70%</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07"/>
                  </a:ext>
                </a:extLst>
              </a:tr>
              <a:tr h="280224">
                <a:tc>
                  <a:txBody>
                    <a:bodyPr/>
                    <a:lstStyle/>
                    <a:p>
                      <a:pPr algn="ctr">
                        <a:lnSpc>
                          <a:spcPct val="115000"/>
                        </a:lnSpc>
                        <a:spcAft>
                          <a:spcPts val="0"/>
                        </a:spcAft>
                      </a:pPr>
                      <a:r>
                        <a:rPr lang="en-IE" sz="1400" dirty="0">
                          <a:effectLst/>
                          <a:latin typeface="+mn-lt"/>
                          <a:ea typeface="+mn-ea"/>
                          <a:cs typeface="+mn-cs"/>
                        </a:rPr>
                        <a:t>OPW</a:t>
                      </a:r>
                    </a:p>
                    <a:p>
                      <a:pPr algn="ctr">
                        <a:lnSpc>
                          <a:spcPct val="115000"/>
                        </a:lnSpc>
                        <a:spcAft>
                          <a:spcPts val="0"/>
                        </a:spcAft>
                      </a:pPr>
                      <a:r>
                        <a:rPr lang="en-IE" sz="1400" dirty="0">
                          <a:effectLst/>
                          <a:latin typeface="+mn-lt"/>
                          <a:ea typeface="+mn-ea"/>
                          <a:cs typeface="+mn-cs"/>
                        </a:rPr>
                        <a:t>An Post</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68</a:t>
                      </a:r>
                    </a:p>
                    <a:p>
                      <a:pPr algn="ctr">
                        <a:lnSpc>
                          <a:spcPct val="115000"/>
                        </a:lnSpc>
                        <a:spcAft>
                          <a:spcPts val="0"/>
                        </a:spcAft>
                      </a:pPr>
                      <a:r>
                        <a:rPr lang="en-IE" sz="1600" dirty="0">
                          <a:effectLst/>
                          <a:latin typeface="Calibri"/>
                          <a:ea typeface="Calibri"/>
                          <a:cs typeface="Times New Roman"/>
                        </a:rPr>
                        <a:t>230</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54</a:t>
                      </a:r>
                    </a:p>
                    <a:p>
                      <a:pPr algn="ctr">
                        <a:lnSpc>
                          <a:spcPct val="115000"/>
                        </a:lnSpc>
                        <a:spcAft>
                          <a:spcPts val="0"/>
                        </a:spcAft>
                      </a:pPr>
                      <a:r>
                        <a:rPr lang="en-IE" sz="1600" dirty="0">
                          <a:effectLst/>
                          <a:latin typeface="Calibri"/>
                          <a:ea typeface="Calibri"/>
                          <a:cs typeface="Times New Roman"/>
                        </a:rPr>
                        <a:t>127</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79%</a:t>
                      </a:r>
                    </a:p>
                    <a:p>
                      <a:pPr algn="ctr">
                        <a:lnSpc>
                          <a:spcPct val="115000"/>
                        </a:lnSpc>
                        <a:spcAft>
                          <a:spcPts val="0"/>
                        </a:spcAft>
                      </a:pPr>
                      <a:r>
                        <a:rPr lang="en-GB" sz="1600" b="1" dirty="0">
                          <a:solidFill>
                            <a:srgbClr val="008000"/>
                          </a:solidFill>
                          <a:effectLst/>
                          <a:latin typeface="Calibri"/>
                          <a:ea typeface="Calibri"/>
                          <a:cs typeface="Times New Roman"/>
                        </a:rPr>
                        <a:t>55%</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08"/>
                  </a:ext>
                </a:extLst>
              </a:tr>
              <a:tr h="256730">
                <a:tc>
                  <a:txBody>
                    <a:bodyPr/>
                    <a:lstStyle/>
                    <a:p>
                      <a:pPr algn="ctr">
                        <a:lnSpc>
                          <a:spcPct val="115000"/>
                        </a:lnSpc>
                        <a:spcAft>
                          <a:spcPts val="0"/>
                        </a:spcAft>
                      </a:pPr>
                      <a:r>
                        <a:rPr lang="en-IE" sz="1400" dirty="0">
                          <a:effectLst/>
                        </a:rPr>
                        <a:t>Revenue</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675</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519</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77%</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09"/>
                  </a:ext>
                </a:extLst>
              </a:tr>
              <a:tr h="256730">
                <a:tc>
                  <a:txBody>
                    <a:bodyPr/>
                    <a:lstStyle/>
                    <a:p>
                      <a:pPr algn="ctr">
                        <a:lnSpc>
                          <a:spcPct val="115000"/>
                        </a:lnSpc>
                        <a:spcAft>
                          <a:spcPts val="0"/>
                        </a:spcAft>
                      </a:pPr>
                      <a:r>
                        <a:rPr lang="en-IE" sz="1400" dirty="0">
                          <a:effectLst/>
                          <a:latin typeface="+mn-lt"/>
                          <a:ea typeface="+mn-ea"/>
                          <a:cs typeface="+mn-cs"/>
                        </a:rPr>
                        <a:t>Rural</a:t>
                      </a:r>
                      <a:r>
                        <a:rPr lang="en-IE" sz="1400" baseline="0" dirty="0">
                          <a:effectLst/>
                          <a:latin typeface="+mn-lt"/>
                          <a:ea typeface="+mn-ea"/>
                          <a:cs typeface="+mn-cs"/>
                        </a:rPr>
                        <a:t> &amp; Community</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46</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31</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67%</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0"/>
                  </a:ext>
                </a:extLst>
              </a:tr>
              <a:tr h="256730">
                <a:tc>
                  <a:txBody>
                    <a:bodyPr/>
                    <a:lstStyle/>
                    <a:p>
                      <a:pPr algn="ctr">
                        <a:lnSpc>
                          <a:spcPct val="115000"/>
                        </a:lnSpc>
                        <a:spcAft>
                          <a:spcPts val="0"/>
                        </a:spcAft>
                      </a:pPr>
                      <a:r>
                        <a:rPr lang="en-IE" sz="1400" dirty="0">
                          <a:effectLst/>
                          <a:latin typeface="+mn-lt"/>
                          <a:ea typeface="+mn-ea"/>
                          <a:cs typeface="+mn-cs"/>
                        </a:rPr>
                        <a:t>Oireachtas</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93</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70</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75%</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1"/>
                  </a:ext>
                </a:extLst>
              </a:tr>
              <a:tr h="256730">
                <a:tc>
                  <a:txBody>
                    <a:bodyPr/>
                    <a:lstStyle/>
                    <a:p>
                      <a:pPr algn="ctr">
                        <a:lnSpc>
                          <a:spcPct val="115000"/>
                        </a:lnSpc>
                        <a:spcAft>
                          <a:spcPts val="0"/>
                        </a:spcAft>
                      </a:pPr>
                      <a:r>
                        <a:rPr lang="en-IE" sz="1400" dirty="0">
                          <a:effectLst/>
                          <a:latin typeface="Calibri"/>
                          <a:ea typeface="Calibri"/>
                          <a:cs typeface="Times New Roman"/>
                        </a:rPr>
                        <a:t>Taoiseach</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62</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41</a:t>
                      </a:r>
                    </a:p>
                  </a:txBody>
                  <a:tcPr marL="50171" marR="50171" marT="0" marB="0"/>
                </a:tc>
                <a:tc>
                  <a:txBody>
                    <a:bodyPr/>
                    <a:lstStyle/>
                    <a:p>
                      <a:pPr algn="ctr">
                        <a:lnSpc>
                          <a:spcPct val="115000"/>
                        </a:lnSpc>
                        <a:spcAft>
                          <a:spcPts val="0"/>
                        </a:spcAft>
                      </a:pPr>
                      <a:r>
                        <a:rPr lang="en-IE" sz="1600" b="1" dirty="0">
                          <a:solidFill>
                            <a:srgbClr val="008000"/>
                          </a:solidFill>
                          <a:effectLst/>
                          <a:latin typeface="Calibri"/>
                          <a:ea typeface="Calibri"/>
                          <a:cs typeface="Times New Roman"/>
                        </a:rPr>
                        <a:t>66%</a:t>
                      </a:r>
                    </a:p>
                  </a:txBody>
                  <a:tcPr marL="50171" marR="50171" marT="0" marB="0"/>
                </a:tc>
                <a:extLst>
                  <a:ext uri="{0D108BD9-81ED-4DB2-BD59-A6C34878D82A}">
                    <a16:rowId xmlns:a16="http://schemas.microsoft.com/office/drawing/2014/main" val="434129151"/>
                  </a:ext>
                </a:extLst>
              </a:tr>
              <a:tr h="256730">
                <a:tc>
                  <a:txBody>
                    <a:bodyPr/>
                    <a:lstStyle/>
                    <a:p>
                      <a:pPr algn="ctr">
                        <a:lnSpc>
                          <a:spcPct val="115000"/>
                        </a:lnSpc>
                        <a:spcAft>
                          <a:spcPts val="0"/>
                        </a:spcAft>
                      </a:pPr>
                      <a:r>
                        <a:rPr lang="en-IE" sz="1400" dirty="0">
                          <a:effectLst/>
                          <a:latin typeface="+mn-lt"/>
                          <a:ea typeface="+mn-ea"/>
                          <a:cs typeface="+mn-cs"/>
                        </a:rPr>
                        <a:t>Agriculture</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233</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147</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63%</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2"/>
                  </a:ext>
                </a:extLst>
              </a:tr>
              <a:tr h="256730">
                <a:tc>
                  <a:txBody>
                    <a:bodyPr/>
                    <a:lstStyle/>
                    <a:p>
                      <a:pPr algn="ctr">
                        <a:lnSpc>
                          <a:spcPct val="115000"/>
                        </a:lnSpc>
                        <a:spcAft>
                          <a:spcPts val="0"/>
                        </a:spcAft>
                      </a:pPr>
                      <a:r>
                        <a:rPr lang="en-IE" sz="1400" dirty="0">
                          <a:effectLst/>
                        </a:rPr>
                        <a:t>Housing &amp; Planning</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241</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172</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71%</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3"/>
                  </a:ext>
                </a:extLst>
              </a:tr>
              <a:tr h="256730">
                <a:tc>
                  <a:txBody>
                    <a:bodyPr/>
                    <a:lstStyle/>
                    <a:p>
                      <a:pPr algn="ctr">
                        <a:lnSpc>
                          <a:spcPct val="115000"/>
                        </a:lnSpc>
                        <a:spcAft>
                          <a:spcPts val="0"/>
                        </a:spcAft>
                      </a:pPr>
                      <a:r>
                        <a:rPr lang="en-IE" sz="1400" dirty="0">
                          <a:effectLst/>
                          <a:latin typeface="+mn-lt"/>
                          <a:ea typeface="+mn-ea"/>
                          <a:cs typeface="+mn-cs"/>
                        </a:rPr>
                        <a:t>Tourism, Culture,</a:t>
                      </a:r>
                      <a:r>
                        <a:rPr lang="en-IE" sz="1400" baseline="0" dirty="0">
                          <a:effectLst/>
                          <a:latin typeface="+mn-lt"/>
                          <a:ea typeface="+mn-ea"/>
                          <a:cs typeface="+mn-cs"/>
                        </a:rPr>
                        <a:t> Arts</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101</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70</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69%</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4"/>
                  </a:ext>
                </a:extLst>
              </a:tr>
              <a:tr h="256730">
                <a:tc>
                  <a:txBody>
                    <a:bodyPr/>
                    <a:lstStyle/>
                    <a:p>
                      <a:pPr algn="ctr">
                        <a:lnSpc>
                          <a:spcPct val="115000"/>
                        </a:lnSpc>
                        <a:spcAft>
                          <a:spcPts val="0"/>
                        </a:spcAft>
                      </a:pPr>
                      <a:r>
                        <a:rPr lang="en-IE" sz="1400" dirty="0">
                          <a:effectLst/>
                          <a:latin typeface="+mn-lt"/>
                          <a:ea typeface="+mn-ea"/>
                          <a:cs typeface="+mn-cs"/>
                        </a:rPr>
                        <a:t>Transport</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122</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72</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59%</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5"/>
                  </a:ext>
                </a:extLst>
              </a:tr>
              <a:tr h="256730">
                <a:tc>
                  <a:txBody>
                    <a:bodyPr/>
                    <a:lstStyle/>
                    <a:p>
                      <a:pPr algn="ctr">
                        <a:lnSpc>
                          <a:spcPct val="115000"/>
                        </a:lnSpc>
                        <a:spcAft>
                          <a:spcPts val="0"/>
                        </a:spcAft>
                      </a:pPr>
                      <a:r>
                        <a:rPr lang="en-IE" sz="1400" dirty="0">
                          <a:effectLst/>
                          <a:latin typeface="+mn-lt"/>
                          <a:ea typeface="+mn-ea"/>
                          <a:cs typeface="+mn-cs"/>
                        </a:rPr>
                        <a:t>Garda</a:t>
                      </a:r>
                      <a:r>
                        <a:rPr lang="en-IE" sz="1400" baseline="0" dirty="0">
                          <a:effectLst/>
                          <a:latin typeface="+mn-lt"/>
                          <a:ea typeface="+mn-ea"/>
                          <a:cs typeface="+mn-cs"/>
                        </a:rPr>
                        <a:t> Staff</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98</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68</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69%</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6"/>
                  </a:ext>
                </a:extLst>
              </a:tr>
              <a:tr h="256730">
                <a:tc>
                  <a:txBody>
                    <a:bodyPr/>
                    <a:lstStyle/>
                    <a:p>
                      <a:pPr algn="ctr">
                        <a:lnSpc>
                          <a:spcPct val="115000"/>
                        </a:lnSpc>
                        <a:spcAft>
                          <a:spcPts val="0"/>
                        </a:spcAft>
                      </a:pPr>
                      <a:r>
                        <a:rPr lang="en-IE" sz="1400" dirty="0">
                          <a:effectLst/>
                        </a:rPr>
                        <a:t>DPER (</a:t>
                      </a:r>
                      <a:r>
                        <a:rPr lang="en-IE" sz="1400" dirty="0" err="1">
                          <a:effectLst/>
                        </a:rPr>
                        <a:t>incl</a:t>
                      </a:r>
                      <a:r>
                        <a:rPr lang="en-IE" sz="1400" dirty="0">
                          <a:effectLst/>
                        </a:rPr>
                        <a:t> NSSO)</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199</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133</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67%</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7"/>
                  </a:ext>
                </a:extLst>
              </a:tr>
              <a:tr h="256730">
                <a:tc>
                  <a:txBody>
                    <a:bodyPr/>
                    <a:lstStyle/>
                    <a:p>
                      <a:pPr algn="ctr">
                        <a:lnSpc>
                          <a:spcPct val="115000"/>
                        </a:lnSpc>
                        <a:spcAft>
                          <a:spcPts val="0"/>
                        </a:spcAft>
                      </a:pPr>
                      <a:r>
                        <a:rPr lang="en-IE" sz="1400" dirty="0">
                          <a:effectLst/>
                        </a:rPr>
                        <a:t>Justice</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316</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177</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56%</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8"/>
                  </a:ext>
                </a:extLst>
              </a:tr>
              <a:tr h="256730">
                <a:tc>
                  <a:txBody>
                    <a:bodyPr/>
                    <a:lstStyle/>
                    <a:p>
                      <a:pPr algn="ctr">
                        <a:lnSpc>
                          <a:spcPct val="115000"/>
                        </a:lnSpc>
                        <a:spcAft>
                          <a:spcPts val="0"/>
                        </a:spcAft>
                      </a:pPr>
                      <a:r>
                        <a:rPr lang="en-IE" sz="1400" dirty="0">
                          <a:effectLst/>
                          <a:latin typeface="+mn-lt"/>
                          <a:ea typeface="+mn-ea"/>
                          <a:cs typeface="+mn-cs"/>
                        </a:rPr>
                        <a:t>Children</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154</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102</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66%</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19"/>
                  </a:ext>
                </a:extLst>
              </a:tr>
              <a:tr h="256730">
                <a:tc>
                  <a:txBody>
                    <a:bodyPr/>
                    <a:lstStyle/>
                    <a:p>
                      <a:pPr algn="ctr">
                        <a:lnSpc>
                          <a:spcPct val="115000"/>
                        </a:lnSpc>
                        <a:spcAft>
                          <a:spcPts val="0"/>
                        </a:spcAft>
                      </a:pPr>
                      <a:r>
                        <a:rPr lang="en-IE" sz="1400" dirty="0">
                          <a:effectLst/>
                          <a:latin typeface="+mn-lt"/>
                          <a:ea typeface="+mn-ea"/>
                          <a:cs typeface="+mn-cs"/>
                        </a:rPr>
                        <a:t>Health</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222</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132</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60%</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20"/>
                  </a:ext>
                </a:extLst>
              </a:tr>
              <a:tr h="256730">
                <a:tc>
                  <a:txBody>
                    <a:bodyPr/>
                    <a:lstStyle/>
                    <a:p>
                      <a:pPr algn="ctr">
                        <a:lnSpc>
                          <a:spcPct val="115000"/>
                        </a:lnSpc>
                        <a:spcAft>
                          <a:spcPts val="0"/>
                        </a:spcAft>
                      </a:pPr>
                      <a:r>
                        <a:rPr lang="en-IE" sz="1400" dirty="0">
                          <a:effectLst/>
                          <a:latin typeface="Calibri"/>
                          <a:ea typeface="Calibri"/>
                          <a:cs typeface="Times New Roman"/>
                        </a:rPr>
                        <a:t>Environment, Climate</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145</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87</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60%</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21"/>
                  </a:ext>
                </a:extLst>
              </a:tr>
              <a:tr h="256730">
                <a:tc>
                  <a:txBody>
                    <a:bodyPr/>
                    <a:lstStyle/>
                    <a:p>
                      <a:pPr algn="ctr">
                        <a:lnSpc>
                          <a:spcPct val="115000"/>
                        </a:lnSpc>
                        <a:spcAft>
                          <a:spcPts val="0"/>
                        </a:spcAft>
                      </a:pPr>
                      <a:r>
                        <a:rPr lang="en-IE" sz="1400" dirty="0">
                          <a:effectLst/>
                          <a:latin typeface="Calibri"/>
                          <a:ea typeface="Calibri"/>
                          <a:cs typeface="Times New Roman"/>
                        </a:rPr>
                        <a:t>GSOC</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31</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19</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61%</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22"/>
                  </a:ext>
                </a:extLst>
              </a:tr>
              <a:tr h="256730">
                <a:tc>
                  <a:txBody>
                    <a:bodyPr/>
                    <a:lstStyle/>
                    <a:p>
                      <a:pPr algn="ctr">
                        <a:lnSpc>
                          <a:spcPct val="115000"/>
                        </a:lnSpc>
                        <a:spcAft>
                          <a:spcPts val="0"/>
                        </a:spcAft>
                      </a:pPr>
                      <a:r>
                        <a:rPr lang="en-IE" sz="1400" dirty="0">
                          <a:effectLst/>
                          <a:latin typeface="+mn-lt"/>
                          <a:ea typeface="+mn-ea"/>
                          <a:cs typeface="+mn-cs"/>
                        </a:rPr>
                        <a:t>Business</a:t>
                      </a:r>
                      <a:r>
                        <a:rPr lang="en-IE" sz="1400" baseline="0" dirty="0">
                          <a:effectLst/>
                          <a:latin typeface="+mn-lt"/>
                          <a:ea typeface="+mn-ea"/>
                          <a:cs typeface="+mn-cs"/>
                        </a:rPr>
                        <a:t> &amp; Enterprise</a:t>
                      </a:r>
                      <a:endParaRPr lang="en-IE" sz="1400" dirty="0">
                        <a:effectLst/>
                        <a:latin typeface="Calibri"/>
                        <a:ea typeface="Calibri"/>
                        <a:cs typeface="Times New Roman"/>
                      </a:endParaRP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211</a:t>
                      </a:r>
                    </a:p>
                  </a:txBody>
                  <a:tcPr marL="50171" marR="50171" marT="0" marB="0"/>
                </a:tc>
                <a:tc>
                  <a:txBody>
                    <a:bodyPr/>
                    <a:lstStyle/>
                    <a:p>
                      <a:pPr algn="ctr">
                        <a:lnSpc>
                          <a:spcPct val="115000"/>
                        </a:lnSpc>
                        <a:spcAft>
                          <a:spcPts val="0"/>
                        </a:spcAft>
                      </a:pPr>
                      <a:r>
                        <a:rPr lang="en-IE" sz="1600" dirty="0">
                          <a:effectLst/>
                          <a:latin typeface="Calibri"/>
                          <a:ea typeface="Calibri"/>
                          <a:cs typeface="Times New Roman"/>
                        </a:rPr>
                        <a:t>128</a:t>
                      </a:r>
                    </a:p>
                  </a:txBody>
                  <a:tcPr marL="50171" marR="50171" marT="0" marB="0"/>
                </a:tc>
                <a:tc>
                  <a:txBody>
                    <a:bodyPr/>
                    <a:lstStyle/>
                    <a:p>
                      <a:pPr algn="ctr">
                        <a:lnSpc>
                          <a:spcPct val="115000"/>
                        </a:lnSpc>
                        <a:spcAft>
                          <a:spcPts val="0"/>
                        </a:spcAft>
                      </a:pPr>
                      <a:r>
                        <a:rPr lang="en-GB" sz="1600" b="1" dirty="0">
                          <a:solidFill>
                            <a:srgbClr val="008000"/>
                          </a:solidFill>
                          <a:effectLst/>
                          <a:latin typeface="Calibri"/>
                          <a:ea typeface="Calibri"/>
                          <a:cs typeface="Times New Roman"/>
                        </a:rPr>
                        <a:t>61%</a:t>
                      </a:r>
                      <a:endParaRPr lang="en-IE" sz="1600" b="1" dirty="0">
                        <a:solidFill>
                          <a:srgbClr val="008000"/>
                        </a:solidFill>
                        <a:effectLst/>
                        <a:latin typeface="Calibri"/>
                        <a:ea typeface="Calibri"/>
                        <a:cs typeface="Times New Roman"/>
                      </a:endParaRPr>
                    </a:p>
                  </a:txBody>
                  <a:tcPr marL="50171" marR="50171" marT="0" marB="0"/>
                </a:tc>
                <a:extLst>
                  <a:ext uri="{0D108BD9-81ED-4DB2-BD59-A6C34878D82A}">
                    <a16:rowId xmlns:a16="http://schemas.microsoft.com/office/drawing/2014/main" val="10023"/>
                  </a:ext>
                </a:extLst>
              </a:tr>
            </a:tbl>
          </a:graphicData>
        </a:graphic>
      </p:graphicFrame>
      <p:sp>
        <p:nvSpPr>
          <p:cNvPr id="2" name="TextBox 1">
            <a:extLst>
              <a:ext uri="{FF2B5EF4-FFF2-40B4-BE49-F238E27FC236}">
                <a16:creationId xmlns:a16="http://schemas.microsoft.com/office/drawing/2014/main" id="{81D031C3-187B-C637-7531-C7FF2A322E58}"/>
              </a:ext>
            </a:extLst>
          </p:cNvPr>
          <p:cNvSpPr txBox="1"/>
          <p:nvPr/>
        </p:nvSpPr>
        <p:spPr>
          <a:xfrm>
            <a:off x="7114032" y="1794537"/>
            <a:ext cx="1931608" cy="1323439"/>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08000"/>
                </a:solidFill>
                <a:effectLst/>
                <a:uLnTx/>
                <a:uFillTx/>
                <a:latin typeface="Calibri"/>
                <a:ea typeface="+mn-ea"/>
                <a:cs typeface="+mn-cs"/>
              </a:rPr>
              <a:t>Average density 2022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008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FF0000"/>
                </a:solidFill>
                <a:effectLst/>
                <a:uLnTx/>
                <a:uFillTx/>
                <a:latin typeface="Calibri"/>
                <a:ea typeface="+mn-ea"/>
                <a:cs typeface="+mn-cs"/>
              </a:rPr>
              <a:t>70%</a:t>
            </a:r>
          </a:p>
        </p:txBody>
      </p:sp>
      <p:sp>
        <p:nvSpPr>
          <p:cNvPr id="4" name="TextBox 3">
            <a:extLst>
              <a:ext uri="{FF2B5EF4-FFF2-40B4-BE49-F238E27FC236}">
                <a16:creationId xmlns:a16="http://schemas.microsoft.com/office/drawing/2014/main" id="{2A1B40C3-C0A9-5123-9DE8-072C39A4622F}"/>
              </a:ext>
            </a:extLst>
          </p:cNvPr>
          <p:cNvSpPr txBox="1"/>
          <p:nvPr/>
        </p:nvSpPr>
        <p:spPr>
          <a:xfrm>
            <a:off x="7114032" y="3250745"/>
            <a:ext cx="1932696" cy="1323439"/>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08000"/>
                </a:solidFill>
                <a:effectLst/>
                <a:uLnTx/>
                <a:uFillTx/>
                <a:latin typeface="Calibri"/>
                <a:ea typeface="+mn-ea"/>
                <a:cs typeface="+mn-cs"/>
              </a:rPr>
              <a:t>Average density 2019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008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FF0000"/>
                </a:solidFill>
                <a:effectLst/>
                <a:uLnTx/>
                <a:uFillTx/>
                <a:latin typeface="Calibri"/>
                <a:ea typeface="+mn-ea"/>
                <a:cs typeface="+mn-cs"/>
              </a:rPr>
              <a:t>68%</a:t>
            </a:r>
          </a:p>
        </p:txBody>
      </p:sp>
    </p:spTree>
    <p:extLst>
      <p:ext uri="{BB962C8B-B14F-4D97-AF65-F5344CB8AC3E}">
        <p14:creationId xmlns:p14="http://schemas.microsoft.com/office/powerpoint/2010/main" val="3394359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4" y="188640"/>
            <a:ext cx="9103876" cy="7032694"/>
          </a:xfrm>
          <a:prstGeom prst="rect">
            <a:avLst/>
          </a:prstGeom>
          <a:noFill/>
        </p:spPr>
        <p:txBody>
          <a:bodyPr wrap="square" rtlCol="0">
            <a:spAutoFit/>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a:ea typeface="+mn-ea"/>
                <a:cs typeface="+mn-cs"/>
              </a:rPr>
              <a:t>Member Engagement Activities – 2020-2023</a:t>
            </a:r>
            <a:endParaRPr kumimoji="0" lang="en-IE"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Feb 26 2020 </a:t>
            </a:r>
            <a:r>
              <a:rPr kumimoji="0" lang="en-IE" sz="1400" b="0" i="0" u="none" strike="noStrike" kern="1200" cap="none" spc="0" normalizeH="0" baseline="0" noProof="0" dirty="0">
                <a:ln>
                  <a:noFill/>
                </a:ln>
                <a:solidFill>
                  <a:prstClr val="black"/>
                </a:solidFill>
                <a:effectLst/>
                <a:uLnTx/>
                <a:uFillTx/>
                <a:latin typeface="Calibri"/>
                <a:ea typeface="+mn-ea"/>
                <a:cs typeface="+mn-cs"/>
              </a:rPr>
              <a:t>– </a:t>
            </a:r>
            <a:r>
              <a:rPr kumimoji="0" lang="en-IE" sz="1400" b="1" i="0" u="none" strike="noStrike" kern="1200" cap="none" spc="0" normalizeH="0" baseline="0" noProof="0" dirty="0">
                <a:ln>
                  <a:noFill/>
                </a:ln>
                <a:solidFill>
                  <a:prstClr val="black"/>
                </a:solidFill>
                <a:effectLst/>
                <a:uLnTx/>
                <a:uFillTx/>
                <a:latin typeface="Calibri"/>
                <a:ea typeface="+mn-ea"/>
                <a:cs typeface="+mn-cs"/>
              </a:rPr>
              <a:t>Women in Leadership Seminar   </a:t>
            </a:r>
            <a:r>
              <a:rPr kumimoji="0" lang="en-IE" sz="1400" b="0" i="0" u="none" strike="noStrike" kern="1200" cap="none" spc="0" normalizeH="0" baseline="0" noProof="0" dirty="0">
                <a:ln>
                  <a:noFill/>
                </a:ln>
                <a:solidFill>
                  <a:prstClr val="black"/>
                </a:solidFill>
                <a:effectLst/>
                <a:uLnTx/>
                <a:uFillTx/>
                <a:latin typeface="Calibri"/>
                <a:ea typeface="+mn-ea"/>
                <a:cs typeface="+mn-cs"/>
              </a:rPr>
              <a:t>-  c.</a:t>
            </a:r>
            <a:r>
              <a:rPr kumimoji="0" lang="en-IE" sz="1400" b="1" i="0" u="none" strike="noStrike" kern="1200" cap="none" spc="0" normalizeH="0" baseline="0" noProof="0" dirty="0">
                <a:ln>
                  <a:noFill/>
                </a:ln>
                <a:solidFill>
                  <a:prstClr val="black"/>
                </a:solidFill>
                <a:effectLst/>
                <a:uLnTx/>
                <a:uFillTx/>
                <a:latin typeface="Calibri"/>
                <a:ea typeface="+mn-ea"/>
                <a:cs typeface="+mn-cs"/>
              </a:rPr>
              <a:t>150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June-July 2020 </a:t>
            </a:r>
            <a:r>
              <a:rPr kumimoji="0" lang="en-IE" sz="1400" b="0" i="0" u="none" strike="noStrike" kern="1200" cap="none" spc="0" normalizeH="0" baseline="0" noProof="0" dirty="0">
                <a:ln>
                  <a:noFill/>
                </a:ln>
                <a:solidFill>
                  <a:prstClr val="black"/>
                </a:solidFill>
                <a:effectLst/>
                <a:uLnTx/>
                <a:uFillTx/>
                <a:latin typeface="Calibri"/>
                <a:ea typeface="+mn-ea"/>
                <a:cs typeface="+mn-cs"/>
              </a:rPr>
              <a:t>– </a:t>
            </a:r>
            <a:r>
              <a:rPr kumimoji="0" lang="en-IE" sz="1400" b="1" i="0" u="none" strike="noStrike" kern="1200" cap="none" spc="0" normalizeH="0" baseline="0" noProof="0" dirty="0">
                <a:ln>
                  <a:noFill/>
                </a:ln>
                <a:solidFill>
                  <a:prstClr val="black"/>
                </a:solidFill>
                <a:effectLst/>
                <a:uLnTx/>
                <a:uFillTx/>
                <a:latin typeface="Calibri"/>
                <a:ea typeface="+mn-ea"/>
                <a:cs typeface="+mn-cs"/>
              </a:rPr>
              <a:t>Virtual Seminars - Leading and Managing Remotely </a:t>
            </a:r>
            <a:r>
              <a:rPr kumimoji="0" lang="en-IE" sz="1400" b="0" i="0" u="none" strike="noStrike" kern="1200" cap="none" spc="0" normalizeH="0" baseline="0" noProof="0" dirty="0">
                <a:ln>
                  <a:noFill/>
                </a:ln>
                <a:solidFill>
                  <a:prstClr val="black"/>
                </a:solidFill>
                <a:effectLst/>
                <a:uLnTx/>
                <a:uFillTx/>
                <a:latin typeface="Calibri"/>
                <a:ea typeface="+mn-ea"/>
                <a:cs typeface="+mn-cs"/>
              </a:rPr>
              <a:t>– c.</a:t>
            </a:r>
            <a:r>
              <a:rPr kumimoji="0" lang="en-IE" sz="1400" b="1" i="0" u="none" strike="noStrike" kern="1200" cap="none" spc="0" normalizeH="0" baseline="0" noProof="0" dirty="0">
                <a:ln>
                  <a:noFill/>
                </a:ln>
                <a:solidFill>
                  <a:prstClr val="black"/>
                </a:solidFill>
                <a:effectLst/>
                <a:uLnTx/>
                <a:uFillTx/>
                <a:latin typeface="Calibri"/>
                <a:ea typeface="+mn-ea"/>
                <a:cs typeface="+mn-cs"/>
              </a:rPr>
              <a:t>100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December 10</a:t>
            </a:r>
            <a:r>
              <a:rPr kumimoji="0" lang="en-IE" sz="1400" b="1" i="0" u="none" strike="noStrike" kern="1200" cap="none" spc="0" normalizeH="0" baseline="30000" noProof="0" dirty="0">
                <a:ln>
                  <a:noFill/>
                </a:ln>
                <a:solidFill>
                  <a:srgbClr val="A2925F"/>
                </a:solidFill>
                <a:effectLst/>
                <a:uLnTx/>
                <a:uFillTx/>
                <a:latin typeface="Calibri"/>
                <a:ea typeface="+mn-ea"/>
                <a:cs typeface="+mn-cs"/>
              </a:rPr>
              <a:t>th</a:t>
            </a:r>
            <a:r>
              <a:rPr kumimoji="0" lang="en-IE" sz="1400" b="1" i="0" u="none" strike="noStrike" kern="1200" cap="none" spc="0" normalizeH="0" baseline="0" noProof="0" dirty="0">
                <a:ln>
                  <a:noFill/>
                </a:ln>
                <a:solidFill>
                  <a:srgbClr val="A2925F"/>
                </a:solidFill>
                <a:effectLst/>
                <a:uLnTx/>
                <a:uFillTx/>
                <a:latin typeface="Calibri"/>
                <a:ea typeface="+mn-ea"/>
                <a:cs typeface="+mn-cs"/>
              </a:rPr>
              <a:t> 2020 </a:t>
            </a:r>
            <a:r>
              <a:rPr kumimoji="0" lang="en-IE" sz="1400" b="1" i="0" u="none" strike="noStrike" kern="1200" cap="none" spc="0" normalizeH="0" baseline="0" noProof="0" dirty="0">
                <a:ln>
                  <a:noFill/>
                </a:ln>
                <a:solidFill>
                  <a:prstClr val="black"/>
                </a:solidFill>
                <a:effectLst/>
                <a:uLnTx/>
                <a:uFillTx/>
                <a:latin typeface="Calibri"/>
                <a:ea typeface="+mn-ea"/>
                <a:cs typeface="+mn-cs"/>
              </a:rPr>
              <a:t>– The Future of Work post-Covid Seminar &amp; Consultative Council – </a:t>
            </a:r>
            <a:r>
              <a:rPr kumimoji="0" lang="en-IE" sz="1400" b="0" i="0" u="none" strike="noStrike" kern="1200" cap="none" spc="0" normalizeH="0" baseline="0" noProof="0" dirty="0">
                <a:ln>
                  <a:noFill/>
                </a:ln>
                <a:solidFill>
                  <a:prstClr val="black"/>
                </a:solidFill>
                <a:effectLst/>
                <a:uLnTx/>
                <a:uFillTx/>
                <a:latin typeface="Calibri"/>
                <a:ea typeface="+mn-ea"/>
                <a:cs typeface="+mn-cs"/>
              </a:rPr>
              <a:t>c.</a:t>
            </a:r>
            <a:r>
              <a:rPr kumimoji="0" lang="en-IE" sz="1400" b="1" i="0" u="none" strike="noStrike" kern="1200" cap="none" spc="0" normalizeH="0" baseline="0" noProof="0" dirty="0">
                <a:ln>
                  <a:noFill/>
                </a:ln>
                <a:solidFill>
                  <a:prstClr val="black"/>
                </a:solidFill>
                <a:effectLst/>
                <a:uLnTx/>
                <a:uFillTx/>
                <a:latin typeface="Calibri"/>
                <a:ea typeface="+mn-ea"/>
                <a:cs typeface="+mn-cs"/>
              </a:rPr>
              <a:t>80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June to December 2021 </a:t>
            </a:r>
            <a:r>
              <a:rPr kumimoji="0" lang="en-IE" sz="1400" b="1" i="0" u="none" strike="noStrike" kern="1200" cap="none" spc="0" normalizeH="0" baseline="0" noProof="0" dirty="0">
                <a:ln>
                  <a:noFill/>
                </a:ln>
                <a:solidFill>
                  <a:prstClr val="black"/>
                </a:solidFill>
                <a:effectLst/>
                <a:uLnTx/>
                <a:uFillTx/>
                <a:latin typeface="Calibri"/>
                <a:ea typeface="+mn-ea"/>
                <a:cs typeface="+mn-cs"/>
              </a:rPr>
              <a:t>– Member Health Screening – c. 600 members / Blue and Pink Power c. 450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3</a:t>
            </a:r>
            <a:r>
              <a:rPr kumimoji="0" lang="en-IE" sz="1400" b="1" i="0" u="none" strike="noStrike" kern="1200" cap="none" spc="0" normalizeH="0" baseline="30000" noProof="0" dirty="0">
                <a:ln>
                  <a:noFill/>
                </a:ln>
                <a:solidFill>
                  <a:srgbClr val="A2925F"/>
                </a:solidFill>
                <a:effectLst/>
                <a:uLnTx/>
                <a:uFillTx/>
                <a:latin typeface="Calibri"/>
                <a:ea typeface="+mn-ea"/>
                <a:cs typeface="+mn-cs"/>
              </a:rPr>
              <a:t>rd</a:t>
            </a:r>
            <a:r>
              <a:rPr kumimoji="0" lang="en-IE" sz="1400" b="1" i="0" u="none" strike="noStrike" kern="1200" cap="none" spc="0" normalizeH="0" baseline="0" noProof="0" dirty="0">
                <a:ln>
                  <a:noFill/>
                </a:ln>
                <a:solidFill>
                  <a:srgbClr val="A2925F"/>
                </a:solidFill>
                <a:effectLst/>
                <a:uLnTx/>
                <a:uFillTx/>
                <a:latin typeface="Calibri"/>
                <a:ea typeface="+mn-ea"/>
                <a:cs typeface="+mn-cs"/>
              </a:rPr>
              <a:t> November 2021 </a:t>
            </a:r>
            <a:r>
              <a:rPr kumimoji="0" lang="en-IE" sz="1400" b="1" i="0" u="none" strike="noStrike" kern="1200" cap="none" spc="0" normalizeH="0" baseline="0" noProof="0" dirty="0">
                <a:ln>
                  <a:noFill/>
                </a:ln>
                <a:solidFill>
                  <a:prstClr val="black"/>
                </a:solidFill>
                <a:effectLst/>
                <a:uLnTx/>
                <a:uFillTx/>
                <a:latin typeface="Calibri"/>
                <a:ea typeface="+mn-ea"/>
                <a:cs typeface="+mn-cs"/>
              </a:rPr>
              <a:t>– Single Pension Scheme Briefing for members / non-members – c. 100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17</a:t>
            </a:r>
            <a:r>
              <a:rPr kumimoji="0" lang="en-IE" sz="1400" b="1" i="0" u="none" strike="noStrike" kern="1200" cap="none" spc="0" normalizeH="0" baseline="30000" noProof="0" dirty="0">
                <a:ln>
                  <a:noFill/>
                </a:ln>
                <a:solidFill>
                  <a:srgbClr val="A2925F"/>
                </a:solidFill>
                <a:effectLst/>
                <a:uLnTx/>
                <a:uFillTx/>
                <a:latin typeface="Calibri"/>
                <a:ea typeface="+mn-ea"/>
                <a:cs typeface="+mn-cs"/>
              </a:rPr>
              <a:t>th</a:t>
            </a:r>
            <a:r>
              <a:rPr kumimoji="0" lang="en-IE" sz="1400" b="1" i="0" u="none" strike="noStrike" kern="1200" cap="none" spc="0" normalizeH="0" baseline="0" noProof="0" dirty="0">
                <a:ln>
                  <a:noFill/>
                </a:ln>
                <a:solidFill>
                  <a:srgbClr val="A2925F"/>
                </a:solidFill>
                <a:effectLst/>
                <a:uLnTx/>
                <a:uFillTx/>
                <a:latin typeface="Calibri"/>
                <a:ea typeface="+mn-ea"/>
                <a:cs typeface="+mn-cs"/>
              </a:rPr>
              <a:t> February 2022 </a:t>
            </a:r>
            <a:r>
              <a:rPr kumimoji="0" lang="en-IE" sz="1400" b="1" i="0" u="none" strike="noStrike" kern="1200" cap="none" spc="0" normalizeH="0" baseline="0" noProof="0" dirty="0">
                <a:ln>
                  <a:noFill/>
                </a:ln>
                <a:solidFill>
                  <a:prstClr val="black"/>
                </a:solidFill>
                <a:effectLst/>
                <a:uLnTx/>
                <a:uFillTx/>
                <a:latin typeface="Calibri"/>
                <a:ea typeface="+mn-ea"/>
                <a:cs typeface="+mn-cs"/>
              </a:rPr>
              <a:t>– Wellbeing Seminar – c. 40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6</a:t>
            </a:r>
            <a:r>
              <a:rPr kumimoji="0" lang="en-IE" sz="1400" b="1" i="0" u="none" strike="noStrike" kern="1200" cap="none" spc="0" normalizeH="0" baseline="30000" noProof="0" dirty="0">
                <a:ln>
                  <a:noFill/>
                </a:ln>
                <a:solidFill>
                  <a:srgbClr val="A2925F"/>
                </a:solidFill>
                <a:effectLst/>
                <a:uLnTx/>
                <a:uFillTx/>
                <a:latin typeface="Calibri"/>
                <a:ea typeface="+mn-ea"/>
                <a:cs typeface="+mn-cs"/>
              </a:rPr>
              <a:t>th</a:t>
            </a:r>
            <a:r>
              <a:rPr kumimoji="0" lang="en-IE" sz="1400" b="1" i="0" u="none" strike="noStrike" kern="1200" cap="none" spc="0" normalizeH="0" baseline="0" noProof="0" dirty="0">
                <a:ln>
                  <a:noFill/>
                </a:ln>
                <a:solidFill>
                  <a:srgbClr val="A2925F"/>
                </a:solidFill>
                <a:effectLst/>
                <a:uLnTx/>
                <a:uFillTx/>
                <a:latin typeface="Calibri"/>
                <a:ea typeface="+mn-ea"/>
                <a:cs typeface="+mn-cs"/>
              </a:rPr>
              <a:t> July 2022 </a:t>
            </a:r>
            <a:r>
              <a:rPr kumimoji="0" lang="en-IE" sz="1400" b="1" i="0" u="none" strike="noStrike" kern="1200" cap="none" spc="0" normalizeH="0" baseline="0" noProof="0" dirty="0">
                <a:ln>
                  <a:noFill/>
                </a:ln>
                <a:solidFill>
                  <a:prstClr val="black"/>
                </a:solidFill>
                <a:effectLst/>
                <a:uLnTx/>
                <a:uFillTx/>
                <a:latin typeface="Calibri"/>
                <a:ea typeface="+mn-ea"/>
                <a:cs typeface="+mn-cs"/>
              </a:rPr>
              <a:t>– Women in Leadership Seminar – c. 60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July-September 2022 </a:t>
            </a:r>
            <a:r>
              <a:rPr kumimoji="0" lang="en-IE" sz="1400" b="1" i="0" u="none" strike="noStrike" kern="1200" cap="none" spc="0" normalizeH="0" baseline="0" noProof="0" dirty="0">
                <a:ln>
                  <a:noFill/>
                </a:ln>
                <a:solidFill>
                  <a:prstClr val="black"/>
                </a:solidFill>
                <a:effectLst/>
                <a:uLnTx/>
                <a:uFillTx/>
                <a:latin typeface="Calibri"/>
                <a:ea typeface="+mn-ea"/>
                <a:cs typeface="+mn-cs"/>
              </a:rPr>
              <a:t>– Member Health Screening – c. 300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A2925F"/>
                </a:solidFill>
                <a:effectLst/>
                <a:uLnTx/>
                <a:uFillTx/>
                <a:latin typeface="Calibri"/>
                <a:ea typeface="+mn-ea"/>
                <a:cs typeface="+mn-cs"/>
              </a:rPr>
              <a:t>19/20</a:t>
            </a:r>
            <a:r>
              <a:rPr kumimoji="0" lang="en-IE" sz="1400" b="1" i="0" u="none" strike="noStrike" kern="1200" cap="none" spc="0" normalizeH="0" baseline="30000" noProof="0" dirty="0">
                <a:ln>
                  <a:noFill/>
                </a:ln>
                <a:solidFill>
                  <a:srgbClr val="A2925F"/>
                </a:solidFill>
                <a:effectLst/>
                <a:uLnTx/>
                <a:uFillTx/>
                <a:latin typeface="Calibri"/>
                <a:ea typeface="+mn-ea"/>
                <a:cs typeface="+mn-cs"/>
              </a:rPr>
              <a:t>th</a:t>
            </a:r>
            <a:r>
              <a:rPr kumimoji="0" lang="en-IE" sz="1400" b="1" i="0" u="none" strike="noStrike" kern="1200" cap="none" spc="0" normalizeH="0" baseline="0" noProof="0" dirty="0">
                <a:ln>
                  <a:noFill/>
                </a:ln>
                <a:solidFill>
                  <a:srgbClr val="A2925F"/>
                </a:solidFill>
                <a:effectLst/>
                <a:uLnTx/>
                <a:uFillTx/>
                <a:latin typeface="Calibri"/>
                <a:ea typeface="+mn-ea"/>
                <a:cs typeface="+mn-cs"/>
              </a:rPr>
              <a:t> September 2022 </a:t>
            </a:r>
            <a:r>
              <a:rPr kumimoji="0" lang="en-IE" sz="1400" b="1" i="0" u="none" strike="noStrike" kern="1200" cap="none" spc="0" normalizeH="0" baseline="0" noProof="0" dirty="0">
                <a:ln>
                  <a:noFill/>
                </a:ln>
                <a:solidFill>
                  <a:prstClr val="black"/>
                </a:solidFill>
                <a:effectLst/>
                <a:uLnTx/>
                <a:uFillTx/>
                <a:latin typeface="Calibri"/>
                <a:ea typeface="+mn-ea"/>
                <a:cs typeface="+mn-cs"/>
              </a:rPr>
              <a:t>– New Member Networking Event – c. 70 members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EEECE1">
                    <a:lumMod val="50000"/>
                  </a:srgbClr>
                </a:solidFill>
                <a:effectLst/>
                <a:uLnTx/>
                <a:uFillTx/>
                <a:latin typeface="Calibri"/>
                <a:ea typeface="+mn-ea"/>
                <a:cs typeface="+mn-cs"/>
              </a:rPr>
              <a:t>29</a:t>
            </a:r>
            <a:r>
              <a:rPr kumimoji="0" lang="en-IE" sz="1400" b="1" i="0" u="none" strike="noStrike" kern="1200" cap="none" spc="0" normalizeH="0" baseline="30000" noProof="0" dirty="0">
                <a:ln>
                  <a:noFill/>
                </a:ln>
                <a:solidFill>
                  <a:srgbClr val="EEECE1">
                    <a:lumMod val="50000"/>
                  </a:srgbClr>
                </a:solidFill>
                <a:effectLst/>
                <a:uLnTx/>
                <a:uFillTx/>
                <a:latin typeface="Calibri"/>
                <a:ea typeface="+mn-ea"/>
                <a:cs typeface="+mn-cs"/>
              </a:rPr>
              <a:t>th</a:t>
            </a:r>
            <a:r>
              <a:rPr kumimoji="0" lang="en-IE" sz="1400" b="1" i="0" u="none" strike="noStrike" kern="1200" cap="none" spc="0" normalizeH="0" baseline="0" noProof="0" dirty="0">
                <a:ln>
                  <a:noFill/>
                </a:ln>
                <a:solidFill>
                  <a:srgbClr val="EEECE1">
                    <a:lumMod val="50000"/>
                  </a:srgbClr>
                </a:solidFill>
                <a:effectLst/>
                <a:uLnTx/>
                <a:uFillTx/>
                <a:latin typeface="Calibri"/>
                <a:ea typeface="+mn-ea"/>
                <a:cs typeface="+mn-cs"/>
              </a:rPr>
              <a:t> March 2023 </a:t>
            </a:r>
            <a:r>
              <a:rPr kumimoji="0" lang="en-IE" sz="1400" b="1" i="0" u="none" strike="noStrike" kern="1200" cap="none" spc="0" normalizeH="0" baseline="0" noProof="0" dirty="0">
                <a:ln>
                  <a:noFill/>
                </a:ln>
                <a:solidFill>
                  <a:prstClr val="black"/>
                </a:solidFill>
                <a:effectLst/>
                <a:uLnTx/>
                <a:uFillTx/>
                <a:latin typeface="Calibri"/>
                <a:ea typeface="+mn-ea"/>
                <a:cs typeface="+mn-cs"/>
              </a:rPr>
              <a:t>– Consultative Council on Method of Election to Executive Committee &amp; Blended Working</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EEECE1">
                    <a:lumMod val="50000"/>
                  </a:srgbClr>
                </a:solidFill>
                <a:effectLst/>
                <a:uLnTx/>
                <a:uFillTx/>
                <a:latin typeface="Calibri"/>
                <a:ea typeface="+mn-ea"/>
                <a:cs typeface="+mn-cs"/>
              </a:rPr>
              <a:t>2023</a:t>
            </a:r>
            <a:r>
              <a:rPr kumimoji="0" lang="en-IE" sz="1400" b="1" i="0" u="none" strike="noStrike" kern="1200" cap="none" spc="0" normalizeH="0" baseline="0" noProof="0" dirty="0">
                <a:ln>
                  <a:noFill/>
                </a:ln>
                <a:solidFill>
                  <a:prstClr val="black"/>
                </a:solidFill>
                <a:effectLst/>
                <a:uLnTx/>
                <a:uFillTx/>
                <a:latin typeface="Calibri"/>
                <a:ea typeface="+mn-ea"/>
                <a:cs typeface="+mn-cs"/>
              </a:rPr>
              <a:t> – Free Financial Health Check</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IE"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IE"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 y="332656"/>
            <a:ext cx="9148758"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68FB251-4DDC-6D23-D5A5-EF7CC2739A5A}"/>
              </a:ext>
            </a:extLst>
          </p:cNvPr>
          <p:cNvSpPr txBox="1"/>
          <p:nvPr/>
        </p:nvSpPr>
        <p:spPr>
          <a:xfrm>
            <a:off x="6804248" y="3356992"/>
            <a:ext cx="1944216" cy="646331"/>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A2925F"/>
                </a:solidFill>
                <a:effectLst/>
                <a:uLnTx/>
                <a:uFillTx/>
                <a:latin typeface="Calibri"/>
                <a:ea typeface="+mn-ea"/>
                <a:cs typeface="+mn-cs"/>
              </a:rPr>
              <a:t>c. 2,000 members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A2925F"/>
                </a:solidFill>
                <a:effectLst/>
                <a:uLnTx/>
                <a:uFillTx/>
                <a:latin typeface="Calibri"/>
                <a:ea typeface="+mn-ea"/>
                <a:cs typeface="+mn-cs"/>
              </a:rPr>
              <a:t>In total</a:t>
            </a:r>
          </a:p>
        </p:txBody>
      </p:sp>
      <p:sp>
        <p:nvSpPr>
          <p:cNvPr id="4" name="TextBox 3">
            <a:extLst>
              <a:ext uri="{FF2B5EF4-FFF2-40B4-BE49-F238E27FC236}">
                <a16:creationId xmlns:a16="http://schemas.microsoft.com/office/drawing/2014/main" id="{0B8E24B7-7BC8-049D-5EEC-A75D4E9AD161}"/>
              </a:ext>
            </a:extLst>
          </p:cNvPr>
          <p:cNvSpPr txBox="1"/>
          <p:nvPr/>
        </p:nvSpPr>
        <p:spPr>
          <a:xfrm>
            <a:off x="827584" y="6065321"/>
            <a:ext cx="49685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dirty="0">
                <a:ln>
                  <a:noFill/>
                </a:ln>
                <a:solidFill>
                  <a:prstClr val="black"/>
                </a:solidFill>
                <a:effectLst/>
                <a:uLnTx/>
                <a:uFillTx/>
                <a:latin typeface="Calibri"/>
                <a:ea typeface="+mn-ea"/>
                <a:cs typeface="+mn-cs"/>
              </a:rPr>
              <a:t>Branch Officer Training Event 30/31 March 2023</a:t>
            </a:r>
          </a:p>
        </p:txBody>
      </p:sp>
    </p:spTree>
    <p:extLst>
      <p:ext uri="{BB962C8B-B14F-4D97-AF65-F5344CB8AC3E}">
        <p14:creationId xmlns:p14="http://schemas.microsoft.com/office/powerpoint/2010/main" val="215532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105F84-8DE6-0B44-3AB4-1FA4890F73A0}"/>
              </a:ext>
            </a:extLst>
          </p:cNvPr>
          <p:cNvSpPr/>
          <p:nvPr/>
        </p:nvSpPr>
        <p:spPr>
          <a:xfrm>
            <a:off x="0" y="6368313"/>
            <a:ext cx="9144000" cy="57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1944753" y="6399383"/>
            <a:ext cx="4752528" cy="369332"/>
          </a:xfrm>
          <a:prstGeom prst="rect">
            <a:avLst/>
          </a:prstGeom>
          <a:noFill/>
        </p:spPr>
        <p:txBody>
          <a:bodyPr wrap="square" rtlCol="0">
            <a:spAutoFit/>
          </a:bodyPr>
          <a:lstStyle/>
          <a:p>
            <a:r>
              <a:rPr lang="en-IE" b="1" i="1" dirty="0"/>
              <a:t>Branch Officer Training 30-31st March 2023</a:t>
            </a:r>
          </a:p>
        </p:txBody>
      </p:sp>
      <p:sp>
        <p:nvSpPr>
          <p:cNvPr id="7" name="TextBox 6"/>
          <p:cNvSpPr txBox="1"/>
          <p:nvPr/>
        </p:nvSpPr>
        <p:spPr>
          <a:xfrm>
            <a:off x="251520" y="-44739"/>
            <a:ext cx="6366504" cy="6093976"/>
          </a:xfrm>
          <a:prstGeom prst="rect">
            <a:avLst/>
          </a:prstGeom>
          <a:noFill/>
        </p:spPr>
        <p:txBody>
          <a:bodyPr wrap="square" rtlCol="0">
            <a:spAutoFit/>
          </a:bodyPr>
          <a:lstStyle/>
          <a:p>
            <a:pPr>
              <a:lnSpc>
                <a:spcPct val="250000"/>
              </a:lnSpc>
            </a:pPr>
            <a:r>
              <a:rPr lang="en-IE" sz="2800" b="1" dirty="0">
                <a:solidFill>
                  <a:srgbClr val="333399"/>
                </a:solidFill>
              </a:rPr>
              <a:t>Contents</a:t>
            </a:r>
          </a:p>
          <a:p>
            <a:pPr marL="457200" indent="-457200">
              <a:lnSpc>
                <a:spcPct val="250000"/>
              </a:lnSpc>
              <a:buFont typeface="Arial" panose="020B0604020202020204" pitchFamily="34" charset="0"/>
              <a:buChar char="•"/>
            </a:pPr>
            <a:r>
              <a:rPr lang="en-IE" sz="2800" dirty="0">
                <a:solidFill>
                  <a:srgbClr val="333399"/>
                </a:solidFill>
              </a:rPr>
              <a:t>A very brief history of the Association</a:t>
            </a:r>
          </a:p>
          <a:p>
            <a:pPr marL="457200" indent="-457200">
              <a:lnSpc>
                <a:spcPct val="250000"/>
              </a:lnSpc>
              <a:buFont typeface="Arial" panose="020B0604020202020204" pitchFamily="34" charset="0"/>
              <a:buChar char="•"/>
            </a:pPr>
            <a:r>
              <a:rPr lang="en-IE" sz="2800" dirty="0">
                <a:solidFill>
                  <a:srgbClr val="333399"/>
                </a:solidFill>
              </a:rPr>
              <a:t>How are we structured and governed?</a:t>
            </a:r>
          </a:p>
          <a:p>
            <a:pPr marL="457200" indent="-457200">
              <a:lnSpc>
                <a:spcPct val="250000"/>
              </a:lnSpc>
              <a:buFont typeface="Arial" panose="020B0604020202020204" pitchFamily="34" charset="0"/>
              <a:buChar char="•"/>
            </a:pPr>
            <a:r>
              <a:rPr lang="en-IE" sz="2800" dirty="0">
                <a:solidFill>
                  <a:srgbClr val="333399"/>
                </a:solidFill>
              </a:rPr>
              <a:t>Rules and Constitution</a:t>
            </a:r>
          </a:p>
          <a:p>
            <a:pPr marL="457200" indent="-457200">
              <a:lnSpc>
                <a:spcPct val="250000"/>
              </a:lnSpc>
              <a:buFont typeface="Arial" panose="020B0604020202020204" pitchFamily="34" charset="0"/>
              <a:buChar char="•"/>
            </a:pPr>
            <a:r>
              <a:rPr lang="en-IE" sz="2800" dirty="0">
                <a:solidFill>
                  <a:srgbClr val="333399"/>
                </a:solidFill>
              </a:rPr>
              <a:t>Q&amp;A</a:t>
            </a:r>
          </a:p>
          <a:p>
            <a:endParaRPr lang="en-IE" sz="2000" dirty="0">
              <a:solidFill>
                <a:schemeClr val="tx2"/>
              </a:solidFill>
            </a:endParaRPr>
          </a:p>
          <a:p>
            <a:pPr marL="285750" indent="-285750">
              <a:buFont typeface="Arial" panose="020B0604020202020204" pitchFamily="34" charset="0"/>
              <a:buChar char="•"/>
            </a:pPr>
            <a:endParaRPr lang="en-IE" sz="2000" dirty="0"/>
          </a:p>
        </p:txBody>
      </p:sp>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7314531" y="6449894"/>
            <a:ext cx="1664277" cy="4160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99" y="6237312"/>
            <a:ext cx="9491798" cy="1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177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5848" y="419903"/>
            <a:ext cx="7416824" cy="53553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IE" sz="2800" b="1" i="0" u="none" strike="noStrike" kern="1200" cap="none" spc="0" normalizeH="0" baseline="0" noProof="0" dirty="0">
                <a:ln>
                  <a:noFill/>
                </a:ln>
                <a:solidFill>
                  <a:prstClr val="black"/>
                </a:solidFill>
                <a:effectLst/>
                <a:uLnTx/>
                <a:uFillTx/>
                <a:latin typeface="Calibri"/>
                <a:ea typeface="+mn-ea"/>
                <a:cs typeface="+mn-cs"/>
              </a:rPr>
              <a:t>Future Member Engagement Activities</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Enhanced Branch Officer Training</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Equality and Diversity / Disability Awareness Seminar</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Revisit Career Seminars – </a:t>
            </a:r>
            <a:r>
              <a:rPr kumimoji="0" lang="en-IE" sz="2000" b="1" i="1" u="none" strike="noStrike" kern="1200" cap="none" spc="0" normalizeH="0" baseline="0" noProof="0" dirty="0">
                <a:ln>
                  <a:noFill/>
                </a:ln>
                <a:solidFill>
                  <a:prstClr val="black"/>
                </a:solidFill>
                <a:effectLst/>
                <a:uLnTx/>
                <a:uFillTx/>
                <a:latin typeface="Calibri"/>
                <a:ea typeface="+mn-ea"/>
                <a:cs typeface="+mn-cs"/>
              </a:rPr>
              <a:t>‘Preparing for PO &amp; TLAC’ </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Targeted Recruitment Drive for Branches with Lower Density</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Member Network Event Every 2</a:t>
            </a:r>
            <a:r>
              <a:rPr kumimoji="0" lang="en-IE" sz="2000" b="0" i="0" u="none" strike="noStrike" kern="1200" cap="none" spc="0" normalizeH="0" baseline="30000" noProof="0" dirty="0">
                <a:ln>
                  <a:noFill/>
                </a:ln>
                <a:solidFill>
                  <a:prstClr val="black"/>
                </a:solidFill>
                <a:effectLst/>
                <a:uLnTx/>
                <a:uFillTx/>
                <a:latin typeface="Calibri"/>
                <a:ea typeface="+mn-ea"/>
                <a:cs typeface="+mn-cs"/>
              </a:rPr>
              <a:t>nd</a:t>
            </a:r>
            <a:r>
              <a:rPr kumimoji="0" lang="en-IE" sz="2000" b="0" i="0" u="none" strike="noStrike" kern="1200" cap="none" spc="0" normalizeH="0" baseline="0" noProof="0" dirty="0">
                <a:ln>
                  <a:noFill/>
                </a:ln>
                <a:solidFill>
                  <a:prstClr val="black"/>
                </a:solidFill>
                <a:effectLst/>
                <a:uLnTx/>
                <a:uFillTx/>
                <a:latin typeface="Calibri"/>
                <a:ea typeface="+mn-ea"/>
                <a:cs typeface="+mn-cs"/>
              </a:rPr>
              <a:t> Year </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Lunch Time Information Events aimed at Non-Members</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Further Well-Being Initiatives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 y="332656"/>
            <a:ext cx="9148758"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37993D9D-9ED1-7738-5D84-0FC9F18750A6}"/>
              </a:ext>
            </a:extLst>
          </p:cNvPr>
          <p:cNvSpPr txBox="1"/>
          <p:nvPr/>
        </p:nvSpPr>
        <p:spPr>
          <a:xfrm>
            <a:off x="899592" y="6291223"/>
            <a:ext cx="51845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dirty="0">
                <a:ln>
                  <a:noFill/>
                </a:ln>
                <a:solidFill>
                  <a:prstClr val="black"/>
                </a:solidFill>
                <a:effectLst/>
                <a:uLnTx/>
                <a:uFillTx/>
                <a:latin typeface="Calibri"/>
                <a:ea typeface="+mn-ea"/>
                <a:cs typeface="+mn-cs"/>
              </a:rPr>
              <a:t>Branch Officer Training Event 30/31 March 2023</a:t>
            </a:r>
          </a:p>
        </p:txBody>
      </p:sp>
    </p:spTree>
    <p:extLst>
      <p:ext uri="{BB962C8B-B14F-4D97-AF65-F5344CB8AC3E}">
        <p14:creationId xmlns:p14="http://schemas.microsoft.com/office/powerpoint/2010/main" val="221471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805257"/>
            <a:ext cx="7560840" cy="4662815"/>
          </a:xfrm>
          <a:prstGeom prst="rect">
            <a:avLst/>
          </a:prstGeom>
          <a:noFill/>
        </p:spPr>
        <p:txBody>
          <a:bodyPr wrap="square" rtlCol="0">
            <a:spAutoFit/>
          </a:bodyPr>
          <a:lstStyle/>
          <a:p>
            <a:pPr marL="0" marR="0" lvl="0" indent="0" algn="l" defTabSz="914400" rtl="0" eaLnBrk="1" fontAlgn="auto" latinLnBrk="0" hangingPunct="1">
              <a:lnSpc>
                <a:spcPct val="30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a:ea typeface="+mn-ea"/>
                <a:cs typeface="+mn-cs"/>
              </a:rPr>
              <a:t>Challenges in Attracting / Retaining New AHCPS Members</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New entrants from Private Sector</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Attitude towards unions</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Dispersed locations</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Collective benefits shared by non-members - ‘Free rider syndrome’</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Perception of negative impact on career</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Difficulty of accessing grade member information  - (GDPR etc.)</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Uncertainty about representation – Professional &amp; Technical Grades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215" y="670242"/>
            <a:ext cx="6861569" cy="1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Image result for ahcps">
            <a:extLst>
              <a:ext uri="{FF2B5EF4-FFF2-40B4-BE49-F238E27FC236}">
                <a16:creationId xmlns:a16="http://schemas.microsoft.com/office/drawing/2014/main" id="{91BD3070-050C-F5FA-FFC0-23A6053C08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7F883-F2BA-371B-718F-07DAD16E365E}"/>
              </a:ext>
            </a:extLst>
          </p:cNvPr>
          <p:cNvSpPr txBox="1"/>
          <p:nvPr/>
        </p:nvSpPr>
        <p:spPr>
          <a:xfrm>
            <a:off x="1553168" y="6293679"/>
            <a:ext cx="50350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dirty="0">
                <a:ln>
                  <a:noFill/>
                </a:ln>
                <a:solidFill>
                  <a:prstClr val="black"/>
                </a:solidFill>
                <a:effectLst/>
                <a:uLnTx/>
                <a:uFillTx/>
                <a:latin typeface="Calibri"/>
                <a:ea typeface="+mn-ea"/>
                <a:cs typeface="+mn-cs"/>
              </a:rPr>
              <a:t>Branch Officer Training Event 30/31 March 2023</a:t>
            </a:r>
          </a:p>
        </p:txBody>
      </p:sp>
    </p:spTree>
    <p:extLst>
      <p:ext uri="{BB962C8B-B14F-4D97-AF65-F5344CB8AC3E}">
        <p14:creationId xmlns:p14="http://schemas.microsoft.com/office/powerpoint/2010/main" val="215973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04664"/>
            <a:ext cx="6861569" cy="1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1A68D2A5-1C54-4A2C-8FCE-34C9347DC19D}"/>
              </a:ext>
            </a:extLst>
          </p:cNvPr>
          <p:cNvSpPr txBox="1"/>
          <p:nvPr/>
        </p:nvSpPr>
        <p:spPr>
          <a:xfrm>
            <a:off x="1022799" y="301150"/>
            <a:ext cx="7725665" cy="4653582"/>
          </a:xfrm>
          <a:prstGeom prst="rect">
            <a:avLst/>
          </a:prstGeom>
          <a:noFill/>
        </p:spPr>
        <p:txBody>
          <a:bodyPr wrap="square" rtlCol="0">
            <a:spAutoFit/>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a:ea typeface="+mn-ea"/>
                <a:cs typeface="+mn-cs"/>
              </a:rPr>
              <a:t>Recruitment at Branch Level</a:t>
            </a:r>
          </a:p>
          <a:p>
            <a:pPr marL="214313" marR="0" lvl="0" indent="-2143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Identification of potential members – who, where, what? eligible?</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Sell benefits of membership – Online Registration </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Distribution of promotional leaflet / personal touch</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Importance of follow-up -Key</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Appointment of Branch Recruitment Officer </a:t>
            </a:r>
          </a:p>
          <a:p>
            <a:pPr marL="214313" marR="0" lvl="0" indent="-214313"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Open days for non-members</a:t>
            </a:r>
          </a:p>
          <a:p>
            <a:pPr marL="214313" marR="0" lvl="0" indent="-2143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Attendance at induction seminars</a:t>
            </a:r>
          </a:p>
        </p:txBody>
      </p:sp>
      <p:pic>
        <p:nvPicPr>
          <p:cNvPr id="2" name="Picture 2" descr="Image result for ahcps">
            <a:extLst>
              <a:ext uri="{FF2B5EF4-FFF2-40B4-BE49-F238E27FC236}">
                <a16:creationId xmlns:a16="http://schemas.microsoft.com/office/drawing/2014/main" id="{920C139C-61D8-2123-572E-CB6E28076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6DD73E-9779-9F6B-A17C-E9C6B75E5A46}"/>
              </a:ext>
            </a:extLst>
          </p:cNvPr>
          <p:cNvSpPr txBox="1"/>
          <p:nvPr/>
        </p:nvSpPr>
        <p:spPr>
          <a:xfrm>
            <a:off x="1331640" y="6198693"/>
            <a:ext cx="486819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dirty="0">
                <a:ln>
                  <a:noFill/>
                </a:ln>
                <a:solidFill>
                  <a:prstClr val="black"/>
                </a:solidFill>
                <a:effectLst/>
                <a:uLnTx/>
                <a:uFillTx/>
                <a:latin typeface="Calibri"/>
                <a:ea typeface="+mn-ea"/>
                <a:cs typeface="+mn-cs"/>
              </a:rPr>
              <a:t>Branch Officer Training Event 30/31 March 2023</a:t>
            </a:r>
          </a:p>
        </p:txBody>
      </p:sp>
    </p:spTree>
    <p:extLst>
      <p:ext uri="{BB962C8B-B14F-4D97-AF65-F5344CB8AC3E}">
        <p14:creationId xmlns:p14="http://schemas.microsoft.com/office/powerpoint/2010/main" val="3875155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hcps">
            <a:extLst>
              <a:ext uri="{FF2B5EF4-FFF2-40B4-BE49-F238E27FC236}">
                <a16:creationId xmlns:a16="http://schemas.microsoft.com/office/drawing/2014/main" id="{DB026CDB-5510-99CA-0860-3B1D0597B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963697" y="6297995"/>
            <a:ext cx="2160241" cy="540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B8CC1A-C1E4-9DBE-5883-F079359D4A72}"/>
              </a:ext>
            </a:extLst>
          </p:cNvPr>
          <p:cNvSpPr txBox="1"/>
          <p:nvPr/>
        </p:nvSpPr>
        <p:spPr>
          <a:xfrm>
            <a:off x="683568" y="6297995"/>
            <a:ext cx="49685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1" u="none" strike="noStrike" kern="1200" cap="none" spc="0" normalizeH="0" baseline="0" noProof="0" dirty="0">
                <a:ln>
                  <a:noFill/>
                </a:ln>
                <a:solidFill>
                  <a:prstClr val="black"/>
                </a:solidFill>
                <a:effectLst/>
                <a:uLnTx/>
                <a:uFillTx/>
                <a:latin typeface="Calibri"/>
                <a:ea typeface="+mn-ea"/>
                <a:cs typeface="+mn-cs"/>
              </a:rPr>
              <a:t>Branch Officer Training Event 30/31 March 2023</a:t>
            </a:r>
          </a:p>
        </p:txBody>
      </p:sp>
      <p:pic>
        <p:nvPicPr>
          <p:cNvPr id="5" name="Picture 5">
            <a:extLst>
              <a:ext uri="{FF2B5EF4-FFF2-40B4-BE49-F238E27FC236}">
                <a16:creationId xmlns:a16="http://schemas.microsoft.com/office/drawing/2014/main" id="{0ABE98C3-77C2-C212-6FDA-C521BBD6D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 y="332656"/>
            <a:ext cx="9148758"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3423B4C4-26AE-4DAA-62B5-D1672B992711}"/>
              </a:ext>
            </a:extLst>
          </p:cNvPr>
          <p:cNvSpPr txBox="1"/>
          <p:nvPr/>
        </p:nvSpPr>
        <p:spPr>
          <a:xfrm>
            <a:off x="1403648" y="364214"/>
            <a:ext cx="6840759" cy="866071"/>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a:ea typeface="+mn-ea"/>
                <a:cs typeface="+mn-cs"/>
              </a:rPr>
              <a:t>Guidance Note on Extensive Services to Members</a:t>
            </a:r>
          </a:p>
        </p:txBody>
      </p:sp>
      <p:sp>
        <p:nvSpPr>
          <p:cNvPr id="9" name="TextBox 8">
            <a:extLst>
              <a:ext uri="{FF2B5EF4-FFF2-40B4-BE49-F238E27FC236}">
                <a16:creationId xmlns:a16="http://schemas.microsoft.com/office/drawing/2014/main" id="{42E4B106-C0F2-3D6A-2143-3309B219048A}"/>
              </a:ext>
            </a:extLst>
          </p:cNvPr>
          <p:cNvSpPr txBox="1"/>
          <p:nvPr/>
        </p:nvSpPr>
        <p:spPr>
          <a:xfrm>
            <a:off x="971600" y="1541501"/>
            <a:ext cx="7128792" cy="6878165"/>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Accessible at </a:t>
            </a:r>
            <a:r>
              <a:rPr kumimoji="0" lang="en-IE" sz="2000" b="0" i="0" u="none" strike="noStrike" kern="1200" cap="none" spc="0" normalizeH="0" baseline="0" noProof="0" dirty="0">
                <a:ln>
                  <a:noFill/>
                </a:ln>
                <a:solidFill>
                  <a:prstClr val="black"/>
                </a:solidFill>
                <a:effectLst/>
                <a:uLnTx/>
                <a:uFillTx/>
                <a:latin typeface="Calibri"/>
                <a:ea typeface="+mn-ea"/>
                <a:cs typeface="+mn-cs"/>
                <a:hlinkClick r:id="rId4"/>
              </a:rPr>
              <a:t>www.ahcps.ie</a:t>
            </a:r>
            <a:endParaRPr kumimoji="0" lang="en-IE"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On Line Registration Facility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Free induction period of 3-months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Direct Access to Officials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Legal Consultation when required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Pay Negotiations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Personal &amp; Branch Representation with HR &amp; Management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prstClr val="black"/>
                </a:solidFill>
                <a:effectLst/>
                <a:uLnTx/>
                <a:uFillTx/>
                <a:latin typeface="Calibri"/>
                <a:ea typeface="+mn-ea"/>
                <a:cs typeface="+mn-cs"/>
              </a:rPr>
              <a:t>Wide Experience of Dignity at Work &amp; Disciplinary Cases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475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09" t="5169" r="8109" b="9153"/>
          <a:stretch/>
        </p:blipFill>
        <p:spPr bwMode="auto">
          <a:xfrm>
            <a:off x="0" y="-31444"/>
            <a:ext cx="9144000" cy="690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1444"/>
            <a:ext cx="9144000" cy="6902270"/>
          </a:xfrm>
          <a:prstGeom prst="rect">
            <a:avLst/>
          </a:prstGeom>
          <a:solidFill>
            <a:schemeClr val="tx2">
              <a:lumMod val="75000"/>
              <a:alpha val="44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07504" y="2221900"/>
            <a:ext cx="885698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4000" b="1"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mn-ea"/>
                <a:cs typeface="Times New Roman" panose="02020603050405020304" pitchFamily="18" charset="0"/>
              </a:rPr>
              <a:t>Thank you</a:t>
            </a:r>
            <a:endParaRPr kumimoji="0" lang="en-IE" sz="2800" b="1"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Calibri"/>
                <a:ea typeface="+mn-ea"/>
                <a:cs typeface="+mn-cs"/>
              </a:rPr>
              <a:t>Branch Officer Training Event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a:ea typeface="+mn-ea"/>
                <a:cs typeface="+mn-cs"/>
              </a:rPr>
              <a:t>Sheraton Hotel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a:ea typeface="+mn-ea"/>
                <a:cs typeface="+mn-cs"/>
              </a:rPr>
              <a:t>30</a:t>
            </a:r>
            <a:r>
              <a:rPr kumimoji="0" lang="en-IE" sz="2400" b="0" i="0" u="none" strike="noStrike" kern="1200" cap="none" spc="0" normalizeH="0" baseline="30000" noProof="0" dirty="0">
                <a:ln>
                  <a:noFill/>
                </a:ln>
                <a:solidFill>
                  <a:prstClr val="white"/>
                </a:solidFill>
                <a:effectLst/>
                <a:uLnTx/>
                <a:uFillTx/>
                <a:latin typeface="Calibri"/>
                <a:ea typeface="+mn-ea"/>
                <a:cs typeface="+mn-cs"/>
              </a:rPr>
              <a:t>th</a:t>
            </a:r>
            <a:r>
              <a:rPr kumimoji="0" lang="en-IE" sz="2400" b="0" i="0" u="none" strike="noStrike" kern="1200" cap="none" spc="0" normalizeH="0" baseline="0" noProof="0" dirty="0">
                <a:ln>
                  <a:noFill/>
                </a:ln>
                <a:solidFill>
                  <a:prstClr val="white"/>
                </a:solidFill>
                <a:effectLst/>
                <a:uLnTx/>
                <a:uFillTx/>
                <a:latin typeface="Calibri"/>
                <a:ea typeface="+mn-ea"/>
                <a:cs typeface="+mn-cs"/>
              </a:rPr>
              <a:t> &amp; 31</a:t>
            </a:r>
            <a:r>
              <a:rPr kumimoji="0" lang="en-IE" sz="2400" b="0" i="0" u="none" strike="noStrike" kern="1200" cap="none" spc="0" normalizeH="0" baseline="30000" noProof="0" dirty="0">
                <a:ln>
                  <a:noFill/>
                </a:ln>
                <a:solidFill>
                  <a:prstClr val="white"/>
                </a:solidFill>
                <a:effectLst/>
                <a:uLnTx/>
                <a:uFillTx/>
                <a:latin typeface="Calibri"/>
                <a:ea typeface="+mn-ea"/>
                <a:cs typeface="+mn-cs"/>
              </a:rPr>
              <a:t>st</a:t>
            </a:r>
            <a:r>
              <a:rPr kumimoji="0" lang="en-IE" sz="2400" b="0" i="0" u="none" strike="noStrike" kern="1200" cap="none" spc="0" normalizeH="0" baseline="0" noProof="0" dirty="0">
                <a:ln>
                  <a:noFill/>
                </a:ln>
                <a:solidFill>
                  <a:prstClr val="white"/>
                </a:solidFill>
                <a:effectLst/>
                <a:uLnTx/>
                <a:uFillTx/>
                <a:latin typeface="Calibri"/>
                <a:ea typeface="+mn-ea"/>
                <a:cs typeface="+mn-cs"/>
              </a:rPr>
              <a:t> March 2023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1103741" y="5663158"/>
            <a:ext cx="70567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a:ea typeface="+mn-ea"/>
                <a:cs typeface="+mn-cs"/>
              </a:rPr>
              <a:t>Billy Thompson, Assistant General Secretary</a:t>
            </a: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736" y="6148694"/>
            <a:ext cx="2456368" cy="65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843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FC1D-CBA7-9E42-506F-CA8B3840D15F}"/>
              </a:ext>
            </a:extLst>
          </p:cNvPr>
          <p:cNvSpPr txBox="1">
            <a:spLocks noGrp="1"/>
          </p:cNvSpPr>
          <p:nvPr>
            <p:ph type="title"/>
          </p:nvPr>
        </p:nvSpPr>
        <p:spPr/>
        <p:txBody>
          <a:bodyPr/>
          <a:lstStyle/>
          <a:p>
            <a:pPr lvl="0"/>
            <a:r>
              <a:rPr lang="en-IE" sz="4500" b="1" spc="0">
                <a:solidFill>
                  <a:srgbClr val="08A5EF"/>
                </a:solidFill>
              </a:rPr>
              <a:t>AHCPS</a:t>
            </a:r>
          </a:p>
        </p:txBody>
      </p:sp>
      <p:sp>
        <p:nvSpPr>
          <p:cNvPr id="3" name="Content Placeholder 2">
            <a:extLst>
              <a:ext uri="{FF2B5EF4-FFF2-40B4-BE49-F238E27FC236}">
                <a16:creationId xmlns:a16="http://schemas.microsoft.com/office/drawing/2014/main" id="{5BFAFA6B-8529-45FF-48A8-7A61CDEB4693}"/>
              </a:ext>
            </a:extLst>
          </p:cNvPr>
          <p:cNvSpPr txBox="1">
            <a:spLocks noGrp="1"/>
          </p:cNvSpPr>
          <p:nvPr>
            <p:ph idx="1"/>
          </p:nvPr>
        </p:nvSpPr>
        <p:spPr/>
        <p:txBody>
          <a:bodyPr/>
          <a:lstStyle/>
          <a:p>
            <a:pPr lvl="0"/>
            <a:r>
              <a:rPr lang="en-IE" sz="4950" b="1">
                <a:solidFill>
                  <a:srgbClr val="000000"/>
                </a:solidFill>
              </a:rPr>
              <a:t>Branch Officer Training Seminar</a:t>
            </a:r>
          </a:p>
          <a:p>
            <a:pPr lvl="0"/>
            <a:endParaRPr lang="en-IE" sz="3300" b="1">
              <a:solidFill>
                <a:srgbClr val="066E9F"/>
              </a:solidFill>
            </a:endParaRPr>
          </a:p>
          <a:p>
            <a:pPr marL="1274998" lvl="8">
              <a:spcBef>
                <a:spcPts val="150"/>
              </a:spcBef>
              <a:spcAft>
                <a:spcPts val="300"/>
              </a:spcAft>
              <a:buClr>
                <a:srgbClr val="99CB38"/>
              </a:buClr>
              <a:buSzPct val="100000"/>
              <a:buFont typeface="Calibri" pitchFamily="34"/>
              <a:buChar char="◦"/>
            </a:pPr>
            <a:r>
              <a:rPr lang="en-IE" sz="3300" b="1">
                <a:solidFill>
                  <a:srgbClr val="066E9F"/>
                </a:solidFill>
                <a:latin typeface="Brush Script MT" pitchFamily="66"/>
              </a:rPr>
              <a:t>Val Jeffrey	30/3/2023</a:t>
            </a:r>
            <a:endParaRPr lang="en-IE" sz="3300">
              <a:solidFill>
                <a:srgbClr val="066E9F"/>
              </a:solidFill>
              <a:latin typeface="Brush Script MT" pitchFamily="66"/>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66EB-0207-9ACE-D254-DB5CBBF07C64}"/>
              </a:ext>
            </a:extLst>
          </p:cNvPr>
          <p:cNvSpPr txBox="1">
            <a:spLocks noGrp="1"/>
          </p:cNvSpPr>
          <p:nvPr>
            <p:ph type="title"/>
          </p:nvPr>
        </p:nvSpPr>
        <p:spPr/>
        <p:txBody>
          <a:bodyPr/>
          <a:lstStyle/>
          <a:p>
            <a:pPr lvl="0"/>
            <a:r>
              <a:rPr lang="en-IE" b="1" spc="0">
                <a:solidFill>
                  <a:srgbClr val="00B0F0"/>
                </a:solidFill>
              </a:rPr>
              <a:t>My Own Involvement –</a:t>
            </a:r>
            <a:br>
              <a:rPr lang="en-IE" b="1" spc="0">
                <a:solidFill>
                  <a:srgbClr val="00B0F0"/>
                </a:solidFill>
              </a:rPr>
            </a:br>
            <a:r>
              <a:rPr lang="en-IE" b="1" spc="0">
                <a:solidFill>
                  <a:srgbClr val="00B0F0"/>
                </a:solidFill>
              </a:rPr>
              <a:t>AHCPS 2010 - 2020</a:t>
            </a:r>
          </a:p>
        </p:txBody>
      </p:sp>
      <p:sp>
        <p:nvSpPr>
          <p:cNvPr id="3" name="Content Placeholder 2">
            <a:extLst>
              <a:ext uri="{FF2B5EF4-FFF2-40B4-BE49-F238E27FC236}">
                <a16:creationId xmlns:a16="http://schemas.microsoft.com/office/drawing/2014/main" id="{42A16EFC-8C02-A8A1-6361-69567F923E59}"/>
              </a:ext>
            </a:extLst>
          </p:cNvPr>
          <p:cNvSpPr txBox="1">
            <a:spLocks noGrp="1"/>
          </p:cNvSpPr>
          <p:nvPr>
            <p:ph idx="1"/>
          </p:nvPr>
        </p:nvSpPr>
        <p:spPr/>
        <p:txBody>
          <a:bodyPr/>
          <a:lstStyle/>
          <a:p>
            <a:pPr lvl="0">
              <a:buFont typeface="Wingdings" pitchFamily="2"/>
              <a:buChar char="§"/>
            </a:pPr>
            <a:r>
              <a:rPr lang="en-IE" sz="1800" b="1"/>
              <a:t>Secretary &amp; Chairman Revenue Branch AHCPS</a:t>
            </a:r>
          </a:p>
          <a:p>
            <a:pPr lvl="0">
              <a:buFont typeface="Wingdings" pitchFamily="2"/>
              <a:buChar char="§"/>
            </a:pPr>
            <a:r>
              <a:rPr lang="en-IE" sz="1800" b="1"/>
              <a:t>Chairman Revenue Staff Panel</a:t>
            </a:r>
          </a:p>
          <a:p>
            <a:pPr lvl="0">
              <a:buFont typeface="Wingdings" pitchFamily="2"/>
              <a:buChar char="§"/>
            </a:pPr>
            <a:r>
              <a:rPr lang="en-IE" sz="1800" b="1"/>
              <a:t>AHCPS Main-Partnership Rep Revenue</a:t>
            </a:r>
          </a:p>
          <a:p>
            <a:pPr lvl="0">
              <a:buFont typeface="Wingdings" pitchFamily="2"/>
              <a:buChar char="§"/>
            </a:pPr>
            <a:r>
              <a:rPr lang="en-IE" sz="1800" b="1"/>
              <a:t>Co –Delivered Partnership Training with C.S.D. Revenue</a:t>
            </a:r>
          </a:p>
          <a:p>
            <a:pPr lvl="0">
              <a:buFont typeface="Wingdings" pitchFamily="2"/>
              <a:buChar char="§"/>
            </a:pPr>
            <a:r>
              <a:rPr lang="en-IE" sz="1800" b="1"/>
              <a:t>AHCPS Executive</a:t>
            </a:r>
          </a:p>
          <a:p>
            <a:pPr lvl="0">
              <a:buFont typeface="Wingdings" pitchFamily="2"/>
              <a:buChar char="§"/>
            </a:pPr>
            <a:r>
              <a:rPr lang="en-IE" sz="1800" b="1"/>
              <a:t>Vice-Chairman AHCPS 2017 – 2020</a:t>
            </a:r>
          </a:p>
          <a:p>
            <a:pPr lvl="0">
              <a:buFont typeface="Wingdings" pitchFamily="2"/>
              <a:buChar char="§"/>
            </a:pPr>
            <a:r>
              <a:rPr lang="en-IE" sz="1800" b="1"/>
              <a:t>Seconded From Revenue to AHCPS 2018 - 2020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1B16-04B8-6B1B-4B4D-C5CBC65641AD}"/>
              </a:ext>
            </a:extLst>
          </p:cNvPr>
          <p:cNvSpPr txBox="1">
            <a:spLocks noGrp="1"/>
          </p:cNvSpPr>
          <p:nvPr>
            <p:ph type="title"/>
          </p:nvPr>
        </p:nvSpPr>
        <p:spPr/>
        <p:txBody>
          <a:bodyPr/>
          <a:lstStyle/>
          <a:p>
            <a:pPr lvl="0"/>
            <a:r>
              <a:rPr lang="en-IE" b="1" spc="0">
                <a:solidFill>
                  <a:srgbClr val="00B0F0"/>
                </a:solidFill>
              </a:rPr>
              <a:t>Involving yourself in the AHCPS</a:t>
            </a:r>
          </a:p>
        </p:txBody>
      </p:sp>
      <p:sp>
        <p:nvSpPr>
          <p:cNvPr id="3" name="Content Placeholder 2">
            <a:extLst>
              <a:ext uri="{FF2B5EF4-FFF2-40B4-BE49-F238E27FC236}">
                <a16:creationId xmlns:a16="http://schemas.microsoft.com/office/drawing/2014/main" id="{65215B92-A0C1-CAE8-C64C-4120B0448E5F}"/>
              </a:ext>
            </a:extLst>
          </p:cNvPr>
          <p:cNvSpPr txBox="1">
            <a:spLocks noGrp="1"/>
          </p:cNvSpPr>
          <p:nvPr>
            <p:ph idx="1"/>
          </p:nvPr>
        </p:nvSpPr>
        <p:spPr/>
        <p:txBody>
          <a:bodyPr/>
          <a:lstStyle/>
          <a:p>
            <a:pPr lvl="0">
              <a:lnSpc>
                <a:spcPct val="80000"/>
              </a:lnSpc>
            </a:pPr>
            <a:r>
              <a:rPr lang="en-IE" sz="2400" b="1">
                <a:solidFill>
                  <a:srgbClr val="000000"/>
                </a:solidFill>
              </a:rPr>
              <a:t>Branch Representative;</a:t>
            </a:r>
          </a:p>
          <a:p>
            <a:pPr lvl="0">
              <a:lnSpc>
                <a:spcPct val="80000"/>
              </a:lnSpc>
            </a:pPr>
            <a:endParaRPr lang="en-IE" sz="2400" b="1">
              <a:solidFill>
                <a:srgbClr val="000000"/>
              </a:solidFill>
            </a:endParaRPr>
          </a:p>
          <a:p>
            <a:pPr lvl="0">
              <a:lnSpc>
                <a:spcPct val="80000"/>
              </a:lnSpc>
              <a:buFont typeface="Wingdings" pitchFamily="2"/>
              <a:buChar char="Ø"/>
            </a:pPr>
            <a:r>
              <a:rPr lang="en-IE" sz="2400" b="1">
                <a:solidFill>
                  <a:srgbClr val="000000"/>
                </a:solidFill>
              </a:rPr>
              <a:t>Getting Familiar with the Role</a:t>
            </a:r>
          </a:p>
          <a:p>
            <a:pPr lvl="0">
              <a:lnSpc>
                <a:spcPct val="80000"/>
              </a:lnSpc>
            </a:pPr>
            <a:endParaRPr lang="en-IE" sz="2400" b="1">
              <a:solidFill>
                <a:srgbClr val="000000"/>
              </a:solidFill>
            </a:endParaRPr>
          </a:p>
          <a:p>
            <a:pPr lvl="0">
              <a:lnSpc>
                <a:spcPct val="80000"/>
              </a:lnSpc>
              <a:buFont typeface="Wingdings" pitchFamily="2"/>
              <a:buChar char="Ø"/>
            </a:pPr>
            <a:r>
              <a:rPr lang="en-IE" sz="2400" b="1">
                <a:solidFill>
                  <a:srgbClr val="000000"/>
                </a:solidFill>
              </a:rPr>
              <a:t>Liaising with Fulltime Officials</a:t>
            </a:r>
          </a:p>
          <a:p>
            <a:pPr lvl="0">
              <a:lnSpc>
                <a:spcPct val="80000"/>
              </a:lnSpc>
              <a:buFont typeface="Wingdings" pitchFamily="2"/>
              <a:buChar char="Ø"/>
            </a:pPr>
            <a:endParaRPr lang="en-IE" sz="2400" b="1">
              <a:solidFill>
                <a:srgbClr val="000000"/>
              </a:solidFill>
            </a:endParaRPr>
          </a:p>
          <a:p>
            <a:pPr lvl="0">
              <a:lnSpc>
                <a:spcPct val="80000"/>
              </a:lnSpc>
              <a:buFont typeface="Wingdings" pitchFamily="2"/>
              <a:buChar char="Ø"/>
            </a:pPr>
            <a:r>
              <a:rPr lang="en-IE" sz="2400" b="1">
                <a:solidFill>
                  <a:srgbClr val="000000"/>
                </a:solidFill>
              </a:rPr>
              <a:t>Important contact role for AHCPS members in your Dept.</a:t>
            </a:r>
          </a:p>
          <a:p>
            <a:pPr lvl="0">
              <a:lnSpc>
                <a:spcPct val="80000"/>
              </a:lnSpc>
            </a:pPr>
            <a:endParaRPr lang="en-IE" sz="2400" b="1">
              <a:solidFill>
                <a:srgbClr val="000000"/>
              </a:solidFill>
            </a:endParaRPr>
          </a:p>
          <a:p>
            <a:pPr lvl="0">
              <a:lnSpc>
                <a:spcPct val="80000"/>
              </a:lnSpc>
            </a:pPr>
            <a:endParaRPr lang="en-IE" sz="2400" b="1">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A6F7-1CFF-1CAB-86E3-245E797BC7DA}"/>
              </a:ext>
            </a:extLst>
          </p:cNvPr>
          <p:cNvSpPr txBox="1">
            <a:spLocks noGrp="1"/>
          </p:cNvSpPr>
          <p:nvPr>
            <p:ph type="title"/>
          </p:nvPr>
        </p:nvSpPr>
        <p:spPr/>
        <p:txBody>
          <a:bodyPr/>
          <a:lstStyle/>
          <a:p>
            <a:pPr lvl="0"/>
            <a:r>
              <a:rPr lang="en-IE" b="1" spc="0">
                <a:solidFill>
                  <a:srgbClr val="00B0F0"/>
                </a:solidFill>
              </a:rPr>
              <a:t>The AHCPS in your Department</a:t>
            </a:r>
          </a:p>
        </p:txBody>
      </p:sp>
      <p:sp>
        <p:nvSpPr>
          <p:cNvPr id="3" name="Content Placeholder 2">
            <a:extLst>
              <a:ext uri="{FF2B5EF4-FFF2-40B4-BE49-F238E27FC236}">
                <a16:creationId xmlns:a16="http://schemas.microsoft.com/office/drawing/2014/main" id="{A7D27BFB-A6F0-25B0-DD82-ACED37D4DB58}"/>
              </a:ext>
            </a:extLst>
          </p:cNvPr>
          <p:cNvSpPr txBox="1">
            <a:spLocks noGrp="1"/>
          </p:cNvSpPr>
          <p:nvPr>
            <p:ph idx="1"/>
          </p:nvPr>
        </p:nvSpPr>
        <p:spPr/>
        <p:txBody>
          <a:bodyPr/>
          <a:lstStyle/>
          <a:p>
            <a:pPr lvl="0"/>
            <a:endParaRPr lang="en-IE" sz="2100"/>
          </a:p>
          <a:p>
            <a:pPr lvl="0"/>
            <a:r>
              <a:rPr lang="en-IE" sz="2100"/>
              <a:t>A Strong, Pro-active, Solution-Focused AHCPS</a:t>
            </a:r>
          </a:p>
          <a:p>
            <a:pPr lvl="0">
              <a:buFont typeface="Wingdings" pitchFamily="2"/>
              <a:buChar char="§"/>
            </a:pPr>
            <a:r>
              <a:rPr lang="en-IE" sz="2100"/>
              <a:t>benefits the members </a:t>
            </a:r>
          </a:p>
          <a:p>
            <a:pPr lvl="0">
              <a:buFont typeface="Wingdings" pitchFamily="2"/>
              <a:buChar char="§"/>
            </a:pPr>
            <a:endParaRPr lang="en-IE" sz="2100"/>
          </a:p>
          <a:p>
            <a:pPr lvl="0">
              <a:buFont typeface="Wingdings" pitchFamily="2"/>
              <a:buChar char="§"/>
            </a:pPr>
            <a:r>
              <a:rPr lang="en-IE" sz="2100"/>
              <a:t>but also the Department</a:t>
            </a:r>
          </a:p>
          <a:p>
            <a:pPr lvl="0"/>
            <a:endParaRPr lang="en-IE" sz="2100"/>
          </a:p>
          <a:p>
            <a:pPr lvl="0">
              <a:buFont typeface="Wingdings" pitchFamily="2"/>
              <a:buChar char="Ø"/>
            </a:pPr>
            <a:r>
              <a:rPr lang="en-IE" sz="2100">
                <a:solidFill>
                  <a:srgbClr val="FF0000"/>
                </a:solidFill>
              </a:rPr>
              <a:t>Where do you come in as a Branch Representative?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A92B-E25D-4BCB-C478-17B222D0342A}"/>
              </a:ext>
            </a:extLst>
          </p:cNvPr>
          <p:cNvSpPr txBox="1">
            <a:spLocks noGrp="1"/>
          </p:cNvSpPr>
          <p:nvPr>
            <p:ph type="title"/>
          </p:nvPr>
        </p:nvSpPr>
        <p:spPr>
          <a:xfrm>
            <a:off x="822960" y="1072200"/>
            <a:ext cx="7543800" cy="843712"/>
          </a:xfrm>
        </p:spPr>
        <p:txBody>
          <a:bodyPr/>
          <a:lstStyle/>
          <a:p>
            <a:pPr lvl="0"/>
            <a:r>
              <a:rPr lang="en-IE" b="1" spc="0">
                <a:solidFill>
                  <a:srgbClr val="00B0F0"/>
                </a:solidFill>
              </a:rPr>
              <a:t>The AHCPS in your Department</a:t>
            </a:r>
          </a:p>
        </p:txBody>
      </p:sp>
      <p:sp>
        <p:nvSpPr>
          <p:cNvPr id="3" name="Content Placeholder 2">
            <a:extLst>
              <a:ext uri="{FF2B5EF4-FFF2-40B4-BE49-F238E27FC236}">
                <a16:creationId xmlns:a16="http://schemas.microsoft.com/office/drawing/2014/main" id="{CB11E8AE-6607-5FFB-0244-B5526BE05B98}"/>
              </a:ext>
            </a:extLst>
          </p:cNvPr>
          <p:cNvSpPr txBox="1">
            <a:spLocks noGrp="1"/>
          </p:cNvSpPr>
          <p:nvPr>
            <p:ph idx="1"/>
          </p:nvPr>
        </p:nvSpPr>
        <p:spPr>
          <a:xfrm>
            <a:off x="822960" y="1982497"/>
            <a:ext cx="7543800" cy="3555509"/>
          </a:xfrm>
        </p:spPr>
        <p:txBody>
          <a:bodyPr/>
          <a:lstStyle/>
          <a:p>
            <a:pPr lvl="0">
              <a:lnSpc>
                <a:spcPct val="70000"/>
              </a:lnSpc>
            </a:pPr>
            <a:endParaRPr lang="en-IE" sz="1950"/>
          </a:p>
          <a:p>
            <a:pPr lvl="0">
              <a:lnSpc>
                <a:spcPct val="70000"/>
              </a:lnSpc>
              <a:buFont typeface="Wingdings" pitchFamily="2"/>
              <a:buChar char="§"/>
            </a:pPr>
            <a:r>
              <a:rPr lang="en-IE" sz="1950"/>
              <a:t>Local AHCPS Contact /Liaison Person</a:t>
            </a:r>
          </a:p>
          <a:p>
            <a:pPr lvl="0">
              <a:lnSpc>
                <a:spcPct val="70000"/>
              </a:lnSpc>
              <a:buFont typeface="Wingdings" pitchFamily="2"/>
              <a:buChar char="§"/>
            </a:pPr>
            <a:endParaRPr lang="en-IE" sz="1950"/>
          </a:p>
          <a:p>
            <a:pPr lvl="0">
              <a:lnSpc>
                <a:spcPct val="70000"/>
              </a:lnSpc>
              <a:buFont typeface="Wingdings" pitchFamily="2"/>
              <a:buChar char="§"/>
            </a:pPr>
            <a:r>
              <a:rPr lang="en-IE" sz="1950"/>
              <a:t>Local Representative AHCPS</a:t>
            </a:r>
          </a:p>
          <a:p>
            <a:pPr lvl="0">
              <a:lnSpc>
                <a:spcPct val="70000"/>
              </a:lnSpc>
              <a:buFont typeface="Wingdings" pitchFamily="2"/>
              <a:buChar char="§"/>
            </a:pPr>
            <a:endParaRPr lang="en-IE" sz="1950"/>
          </a:p>
          <a:p>
            <a:pPr lvl="0">
              <a:lnSpc>
                <a:spcPct val="70000"/>
              </a:lnSpc>
              <a:buFont typeface="Wingdings" pitchFamily="2"/>
              <a:buChar char="§"/>
            </a:pPr>
            <a:r>
              <a:rPr lang="en-IE" sz="1950"/>
              <a:t>Partnership Representative AHCPS</a:t>
            </a:r>
          </a:p>
          <a:p>
            <a:pPr lvl="0">
              <a:lnSpc>
                <a:spcPct val="70000"/>
              </a:lnSpc>
              <a:buFont typeface="Wingdings" pitchFamily="2"/>
              <a:buChar char="§"/>
            </a:pPr>
            <a:endParaRPr lang="en-IE" sz="1950"/>
          </a:p>
          <a:p>
            <a:pPr lvl="0">
              <a:lnSpc>
                <a:spcPct val="70000"/>
              </a:lnSpc>
              <a:buFont typeface="Wingdings" pitchFamily="2"/>
              <a:buChar char="§"/>
            </a:pPr>
            <a:r>
              <a:rPr lang="en-IE" sz="1950"/>
              <a:t>Department Branch Committee Representative AHCPS</a:t>
            </a:r>
          </a:p>
          <a:p>
            <a:pPr lvl="0">
              <a:lnSpc>
                <a:spcPct val="70000"/>
              </a:lnSpc>
              <a:buFont typeface="Wingdings" pitchFamily="2"/>
              <a:buChar char="§"/>
            </a:pPr>
            <a:endParaRPr lang="en-IE" sz="1950"/>
          </a:p>
          <a:p>
            <a:pPr lvl="0">
              <a:lnSpc>
                <a:spcPct val="70000"/>
              </a:lnSpc>
              <a:buFont typeface="Wingdings" pitchFamily="2"/>
              <a:buChar char="§"/>
            </a:pPr>
            <a:r>
              <a:rPr lang="en-IE" sz="1950"/>
              <a:t>AHCPS Executive Member</a:t>
            </a:r>
          </a:p>
          <a:p>
            <a:pPr lvl="0">
              <a:lnSpc>
                <a:spcPct val="70000"/>
              </a:lnSpc>
            </a:pPr>
            <a:endParaRPr lang="en-IE" sz="19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90645A-BBAC-E648-17DE-3578E565FF3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0" y="0"/>
            <a:ext cx="9144000" cy="3684073"/>
          </a:xfrm>
          <a:prstGeom prst="rect">
            <a:avLst/>
          </a:prstGeom>
        </p:spPr>
      </p:pic>
      <p:sp>
        <p:nvSpPr>
          <p:cNvPr id="7" name="TextBox 6">
            <a:extLst>
              <a:ext uri="{FF2B5EF4-FFF2-40B4-BE49-F238E27FC236}">
                <a16:creationId xmlns:a16="http://schemas.microsoft.com/office/drawing/2014/main" id="{855BF5A4-95C2-B9C5-3F04-8F625320096A}"/>
              </a:ext>
            </a:extLst>
          </p:cNvPr>
          <p:cNvSpPr txBox="1"/>
          <p:nvPr/>
        </p:nvSpPr>
        <p:spPr>
          <a:xfrm>
            <a:off x="611560" y="3933056"/>
            <a:ext cx="8280920" cy="2031325"/>
          </a:xfrm>
          <a:prstGeom prst="rect">
            <a:avLst/>
          </a:prstGeom>
          <a:noFill/>
        </p:spPr>
        <p:txBody>
          <a:bodyPr wrap="square">
            <a:spAutoFit/>
          </a:bodyPr>
          <a:lstStyle/>
          <a:p>
            <a:pPr marL="285750" indent="-285750">
              <a:buFont typeface="Arial" panose="020B0604020202020204" pitchFamily="34" charset="0"/>
              <a:buChar char="•"/>
            </a:pPr>
            <a:r>
              <a:rPr lang="en-US" sz="1800" b="1" dirty="0">
                <a:solidFill>
                  <a:srgbClr val="003366"/>
                </a:solidFill>
                <a:cs typeface="Times New Roman" panose="02020603050405020304" pitchFamily="18" charset="0"/>
              </a:rPr>
              <a:t>3</a:t>
            </a:r>
            <a:r>
              <a:rPr lang="en-US" sz="1800" b="1" baseline="30000" dirty="0">
                <a:solidFill>
                  <a:srgbClr val="003366"/>
                </a:solidFill>
                <a:cs typeface="Times New Roman" panose="02020603050405020304" pitchFamily="18" charset="0"/>
              </a:rPr>
              <a:t>rd</a:t>
            </a:r>
            <a:r>
              <a:rPr lang="en-US" sz="1800" b="1" dirty="0">
                <a:solidFill>
                  <a:srgbClr val="003366"/>
                </a:solidFill>
                <a:cs typeface="Times New Roman" panose="02020603050405020304" pitchFamily="18" charset="0"/>
              </a:rPr>
              <a:t> December 1943 – over 200 senior civil servants met in the Royal Hibernian Hotel, Dawson Street </a:t>
            </a:r>
          </a:p>
          <a:p>
            <a:pPr marL="285750" indent="-285750">
              <a:buFont typeface="Arial" panose="020B0604020202020204" pitchFamily="34" charset="0"/>
              <a:buChar char="•"/>
            </a:pPr>
            <a:endParaRPr lang="en-US" b="1" dirty="0">
              <a:solidFill>
                <a:srgbClr val="003366"/>
              </a:solidFill>
              <a:cs typeface="Times New Roman" panose="02020603050405020304" pitchFamily="18" charset="0"/>
            </a:endParaRPr>
          </a:p>
          <a:p>
            <a:pPr marL="285750" indent="-285750">
              <a:buFont typeface="Arial" panose="020B0604020202020204" pitchFamily="34" charset="0"/>
              <a:buChar char="•"/>
            </a:pPr>
            <a:r>
              <a:rPr lang="en-US" sz="1800" b="1" dirty="0">
                <a:solidFill>
                  <a:srgbClr val="003366"/>
                </a:solidFill>
                <a:cs typeface="Times New Roman" panose="02020603050405020304" pitchFamily="18" charset="0"/>
              </a:rPr>
              <a:t>Agenda -  freeze on salaries in place since 1940.</a:t>
            </a:r>
          </a:p>
          <a:p>
            <a:pPr marL="285750" indent="-285750">
              <a:buFont typeface="Arial" panose="020B0604020202020204" pitchFamily="34" charset="0"/>
              <a:buChar char="•"/>
            </a:pPr>
            <a:endParaRPr lang="en-US" b="1" dirty="0">
              <a:solidFill>
                <a:srgbClr val="003366"/>
              </a:solidFill>
              <a:cs typeface="Times New Roman" panose="02020603050405020304" pitchFamily="18" charset="0"/>
            </a:endParaRPr>
          </a:p>
          <a:p>
            <a:pPr marL="285750" indent="-285750">
              <a:buFont typeface="Arial" panose="020B0604020202020204" pitchFamily="34" charset="0"/>
              <a:buChar char="•"/>
            </a:pPr>
            <a:r>
              <a:rPr lang="en-US" sz="1800" b="1" dirty="0">
                <a:solidFill>
                  <a:srgbClr val="003366"/>
                </a:solidFill>
                <a:cs typeface="Times New Roman" panose="02020603050405020304" pitchFamily="18" charset="0"/>
              </a:rPr>
              <a:t>Established the Association of Higher Civil Servants to call for the immediate cessation of the freeze and generally represent the interests of members</a:t>
            </a:r>
          </a:p>
        </p:txBody>
      </p:sp>
    </p:spTree>
    <p:extLst>
      <p:ext uri="{BB962C8B-B14F-4D97-AF65-F5344CB8AC3E}">
        <p14:creationId xmlns:p14="http://schemas.microsoft.com/office/powerpoint/2010/main" val="561478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DBBBA-E90B-FB22-0BAC-B2C51C08336C}"/>
              </a:ext>
            </a:extLst>
          </p:cNvPr>
          <p:cNvSpPr txBox="1">
            <a:spLocks noGrp="1"/>
          </p:cNvSpPr>
          <p:nvPr>
            <p:ph type="title"/>
          </p:nvPr>
        </p:nvSpPr>
        <p:spPr>
          <a:xfrm>
            <a:off x="822960" y="1072200"/>
            <a:ext cx="7543800" cy="928045"/>
          </a:xfrm>
        </p:spPr>
        <p:txBody>
          <a:bodyPr/>
          <a:lstStyle/>
          <a:p>
            <a:pPr lvl="0"/>
            <a:r>
              <a:rPr lang="en-IE" b="1" spc="0">
                <a:solidFill>
                  <a:srgbClr val="00B0F0"/>
                </a:solidFill>
              </a:rPr>
              <a:t>The Role of a Branch Representative</a:t>
            </a:r>
          </a:p>
        </p:txBody>
      </p:sp>
      <p:sp>
        <p:nvSpPr>
          <p:cNvPr id="3" name="Content Placeholder 2">
            <a:extLst>
              <a:ext uri="{FF2B5EF4-FFF2-40B4-BE49-F238E27FC236}">
                <a16:creationId xmlns:a16="http://schemas.microsoft.com/office/drawing/2014/main" id="{B4530EFA-D0E9-F85B-29EF-25209637ED9F}"/>
              </a:ext>
            </a:extLst>
          </p:cNvPr>
          <p:cNvSpPr txBox="1">
            <a:spLocks noGrp="1"/>
          </p:cNvSpPr>
          <p:nvPr>
            <p:ph idx="1"/>
          </p:nvPr>
        </p:nvSpPr>
        <p:spPr>
          <a:xfrm>
            <a:off x="822960" y="2171702"/>
            <a:ext cx="7543800" cy="3400422"/>
          </a:xfrm>
        </p:spPr>
        <p:txBody>
          <a:bodyPr>
            <a:normAutofit lnSpcReduction="10000"/>
          </a:bodyPr>
          <a:lstStyle/>
          <a:p>
            <a:pPr lvl="0">
              <a:lnSpc>
                <a:spcPct val="70000"/>
              </a:lnSpc>
              <a:buFont typeface="Wingdings" pitchFamily="2"/>
              <a:buChar char="Ø"/>
            </a:pPr>
            <a:r>
              <a:rPr lang="en-IE" sz="1200"/>
              <a:t>Be Visible</a:t>
            </a:r>
          </a:p>
          <a:p>
            <a:pPr lvl="0">
              <a:lnSpc>
                <a:spcPct val="70000"/>
              </a:lnSpc>
              <a:buFont typeface="Wingdings" pitchFamily="2"/>
              <a:buChar char="Ø"/>
            </a:pPr>
            <a:r>
              <a:rPr lang="en-IE" sz="1200"/>
              <a:t>New Members</a:t>
            </a:r>
          </a:p>
          <a:p>
            <a:pPr lvl="0">
              <a:lnSpc>
                <a:spcPct val="70000"/>
              </a:lnSpc>
              <a:buFont typeface="Wingdings" pitchFamily="2"/>
              <a:buChar char="Ø"/>
            </a:pPr>
            <a:r>
              <a:rPr lang="en-IE" sz="1200"/>
              <a:t>Communicate</a:t>
            </a:r>
          </a:p>
          <a:p>
            <a:pPr lvl="0">
              <a:lnSpc>
                <a:spcPct val="70000"/>
              </a:lnSpc>
              <a:buFont typeface="Wingdings" pitchFamily="2"/>
              <a:buChar char="Ø"/>
            </a:pPr>
            <a:r>
              <a:rPr lang="en-IE" sz="1200"/>
              <a:t>Be Aware of Local Issues &amp; National Issues</a:t>
            </a:r>
          </a:p>
          <a:p>
            <a:pPr lvl="0">
              <a:lnSpc>
                <a:spcPct val="70000"/>
              </a:lnSpc>
              <a:buFont typeface="Wingdings" pitchFamily="2"/>
              <a:buChar char="Ø"/>
            </a:pPr>
            <a:r>
              <a:rPr lang="en-IE" sz="1200"/>
              <a:t>Circulate Information</a:t>
            </a:r>
          </a:p>
          <a:p>
            <a:pPr lvl="0">
              <a:lnSpc>
                <a:spcPct val="70000"/>
              </a:lnSpc>
              <a:buFont typeface="Wingdings" pitchFamily="2"/>
              <a:buChar char="Ø"/>
            </a:pPr>
            <a:r>
              <a:rPr lang="en-IE" sz="1200"/>
              <a:t>Hold Local Meetings</a:t>
            </a:r>
          </a:p>
          <a:p>
            <a:pPr lvl="0">
              <a:lnSpc>
                <a:spcPct val="70000"/>
              </a:lnSpc>
              <a:buFont typeface="Wingdings" pitchFamily="2"/>
              <a:buChar char="Ø"/>
            </a:pPr>
            <a:r>
              <a:rPr lang="en-IE" sz="1200"/>
              <a:t>Attend Branch Meetings</a:t>
            </a:r>
          </a:p>
          <a:p>
            <a:pPr lvl="0">
              <a:lnSpc>
                <a:spcPct val="70000"/>
              </a:lnSpc>
              <a:buFont typeface="Wingdings" pitchFamily="2"/>
              <a:buChar char="Ø"/>
            </a:pPr>
            <a:r>
              <a:rPr lang="en-IE" sz="1200"/>
              <a:t>Organising Branch Meetings</a:t>
            </a:r>
          </a:p>
          <a:p>
            <a:pPr lvl="0">
              <a:lnSpc>
                <a:spcPct val="70000"/>
              </a:lnSpc>
              <a:buFont typeface="Wingdings" pitchFamily="2"/>
              <a:buChar char="Ø"/>
            </a:pPr>
            <a:r>
              <a:rPr lang="en-IE" sz="1200"/>
              <a:t>Know what you can deal with yourself, and - </a:t>
            </a:r>
            <a:r>
              <a:rPr lang="en-IE" sz="1200" b="1">
                <a:solidFill>
                  <a:srgbClr val="FF0000"/>
                </a:solidFill>
              </a:rPr>
              <a:t>when to refer to full-time officials </a:t>
            </a:r>
            <a:r>
              <a:rPr lang="en-IE" sz="1200"/>
              <a:t>–</a:t>
            </a:r>
          </a:p>
          <a:p>
            <a:pPr lvl="0">
              <a:lnSpc>
                <a:spcPct val="70000"/>
              </a:lnSpc>
              <a:buFont typeface="Wingdings" pitchFamily="2"/>
              <a:buChar char="Ø"/>
            </a:pPr>
            <a:r>
              <a:rPr lang="en-IE" sz="1200"/>
              <a:t>Motions for Annual Branch meeting</a:t>
            </a:r>
          </a:p>
          <a:p>
            <a:pPr lvl="0">
              <a:lnSpc>
                <a:spcPct val="70000"/>
              </a:lnSpc>
              <a:buFont typeface="Wingdings" pitchFamily="2"/>
              <a:buChar char="Ø"/>
            </a:pPr>
            <a:r>
              <a:rPr lang="en-IE" sz="1200"/>
              <a:t>Motions for Annual Delegate Conference (ADC)</a:t>
            </a:r>
          </a:p>
          <a:p>
            <a:pPr lvl="0">
              <a:lnSpc>
                <a:spcPct val="70000"/>
              </a:lnSpc>
              <a:buFont typeface="Wingdings" pitchFamily="2"/>
              <a:buChar char="Ø"/>
            </a:pPr>
            <a:r>
              <a:rPr lang="en-IE" sz="1200"/>
              <a:t>Attend ADC</a:t>
            </a:r>
          </a:p>
          <a:p>
            <a:pPr lvl="0">
              <a:lnSpc>
                <a:spcPct val="70000"/>
              </a:lnSpc>
              <a:buFont typeface="Wingdings" pitchFamily="2"/>
              <a:buChar char="Ø"/>
            </a:pPr>
            <a:r>
              <a:rPr lang="en-IE" sz="1200"/>
              <a:t>Relationship Building</a:t>
            </a:r>
          </a:p>
          <a:p>
            <a:pPr lvl="0">
              <a:lnSpc>
                <a:spcPct val="70000"/>
              </a:lnSpc>
            </a:pPr>
            <a:endParaRPr lang="en-IE"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B3DE-0CA8-4062-1FFD-9EA231885B4B}"/>
              </a:ext>
            </a:extLst>
          </p:cNvPr>
          <p:cNvSpPr txBox="1">
            <a:spLocks noGrp="1"/>
          </p:cNvSpPr>
          <p:nvPr>
            <p:ph type="title"/>
          </p:nvPr>
        </p:nvSpPr>
        <p:spPr>
          <a:xfrm>
            <a:off x="822960" y="1072200"/>
            <a:ext cx="7543800" cy="910900"/>
          </a:xfrm>
        </p:spPr>
        <p:txBody>
          <a:bodyPr>
            <a:normAutofit fontScale="90000"/>
          </a:bodyPr>
          <a:lstStyle/>
          <a:p>
            <a:pPr lvl="0"/>
            <a:r>
              <a:rPr lang="en-IE" sz="3225" b="1" spc="0">
                <a:solidFill>
                  <a:srgbClr val="00B0F0"/>
                </a:solidFill>
              </a:rPr>
              <a:t>Representing Individual Members – Full Time Officials</a:t>
            </a:r>
          </a:p>
        </p:txBody>
      </p:sp>
      <p:sp>
        <p:nvSpPr>
          <p:cNvPr id="3" name="Content Placeholder 2">
            <a:extLst>
              <a:ext uri="{FF2B5EF4-FFF2-40B4-BE49-F238E27FC236}">
                <a16:creationId xmlns:a16="http://schemas.microsoft.com/office/drawing/2014/main" id="{46E69CD4-BA0B-8547-78D3-46C995BE302E}"/>
              </a:ext>
            </a:extLst>
          </p:cNvPr>
          <p:cNvSpPr txBox="1">
            <a:spLocks noGrp="1"/>
          </p:cNvSpPr>
          <p:nvPr>
            <p:ph idx="1"/>
          </p:nvPr>
        </p:nvSpPr>
        <p:spPr>
          <a:xfrm>
            <a:off x="822960" y="1937385"/>
            <a:ext cx="7543800" cy="3726177"/>
          </a:xfrm>
        </p:spPr>
        <p:txBody>
          <a:bodyPr>
            <a:normAutofit lnSpcReduction="10000"/>
          </a:bodyPr>
          <a:lstStyle/>
          <a:p>
            <a:pPr lvl="0">
              <a:lnSpc>
                <a:spcPct val="60000"/>
              </a:lnSpc>
            </a:pPr>
            <a:endParaRPr lang="en-IE" sz="1050"/>
          </a:p>
          <a:p>
            <a:pPr lvl="0">
              <a:lnSpc>
                <a:spcPct val="60000"/>
              </a:lnSpc>
              <a:buFont typeface="Wingdings" pitchFamily="2"/>
              <a:buChar char="§"/>
            </a:pPr>
            <a:r>
              <a:rPr lang="en-IE" sz="1050" b="1"/>
              <a:t>National Agreements</a:t>
            </a:r>
          </a:p>
          <a:p>
            <a:pPr lvl="0">
              <a:lnSpc>
                <a:spcPct val="60000"/>
              </a:lnSpc>
              <a:buFont typeface="Wingdings" pitchFamily="2"/>
              <a:buChar char="§"/>
            </a:pPr>
            <a:endParaRPr lang="en-IE" sz="1050" b="1"/>
          </a:p>
          <a:p>
            <a:pPr lvl="0">
              <a:lnSpc>
                <a:spcPct val="60000"/>
              </a:lnSpc>
              <a:buFont typeface="Wingdings" pitchFamily="2"/>
              <a:buChar char="§"/>
            </a:pPr>
            <a:r>
              <a:rPr lang="en-IE" sz="1050" b="1"/>
              <a:t>Industrial Relations</a:t>
            </a:r>
          </a:p>
          <a:p>
            <a:pPr lvl="0">
              <a:lnSpc>
                <a:spcPct val="60000"/>
              </a:lnSpc>
              <a:buFont typeface="Wingdings" pitchFamily="2"/>
              <a:buChar char="§"/>
            </a:pPr>
            <a:endParaRPr lang="en-IE" sz="1050" b="1"/>
          </a:p>
          <a:p>
            <a:pPr lvl="0">
              <a:lnSpc>
                <a:spcPct val="60000"/>
              </a:lnSpc>
              <a:buFont typeface="Wingdings" pitchFamily="2"/>
              <a:buChar char="§"/>
            </a:pPr>
            <a:r>
              <a:rPr lang="en-IE" sz="1050" b="1"/>
              <a:t>Disciplinary Issues</a:t>
            </a:r>
          </a:p>
          <a:p>
            <a:pPr marL="0" indent="0">
              <a:lnSpc>
                <a:spcPct val="60000"/>
              </a:lnSpc>
              <a:buNone/>
            </a:pPr>
            <a:endParaRPr lang="en-IE" sz="1050" b="1"/>
          </a:p>
          <a:p>
            <a:pPr lvl="0">
              <a:lnSpc>
                <a:spcPct val="60000"/>
              </a:lnSpc>
              <a:buFont typeface="Wingdings" pitchFamily="2"/>
              <a:buChar char="§"/>
            </a:pPr>
            <a:r>
              <a:rPr lang="en-IE" sz="1050" b="1"/>
              <a:t>Grievance Procedures</a:t>
            </a:r>
          </a:p>
          <a:p>
            <a:pPr lvl="0">
              <a:lnSpc>
                <a:spcPct val="60000"/>
              </a:lnSpc>
              <a:buFont typeface="Wingdings" pitchFamily="2"/>
              <a:buChar char="§"/>
            </a:pPr>
            <a:endParaRPr lang="en-IE" sz="1050" b="1"/>
          </a:p>
          <a:p>
            <a:pPr lvl="0">
              <a:lnSpc>
                <a:spcPct val="60000"/>
              </a:lnSpc>
              <a:buFont typeface="Wingdings" pitchFamily="2"/>
              <a:buChar char="§"/>
            </a:pPr>
            <a:r>
              <a:rPr lang="en-IE" sz="1050" b="1"/>
              <a:t>Informal Resolution of issues</a:t>
            </a:r>
          </a:p>
          <a:p>
            <a:pPr lvl="0">
              <a:lnSpc>
                <a:spcPct val="60000"/>
              </a:lnSpc>
              <a:buFont typeface="Wingdings" pitchFamily="2"/>
              <a:buChar char="§"/>
            </a:pPr>
            <a:endParaRPr lang="en-IE" sz="1050" b="1"/>
          </a:p>
          <a:p>
            <a:pPr lvl="0">
              <a:lnSpc>
                <a:spcPct val="60000"/>
              </a:lnSpc>
              <a:buFont typeface="Wingdings" pitchFamily="2"/>
              <a:buChar char="§"/>
            </a:pPr>
            <a:r>
              <a:rPr lang="en-IE" sz="1050" b="1"/>
              <a:t>Personal Cases</a:t>
            </a:r>
          </a:p>
          <a:p>
            <a:pPr lvl="0">
              <a:lnSpc>
                <a:spcPct val="60000"/>
              </a:lnSpc>
              <a:buFont typeface="Wingdings" pitchFamily="2"/>
              <a:buChar char="§"/>
            </a:pPr>
            <a:endParaRPr lang="en-IE" sz="1050" b="1"/>
          </a:p>
          <a:p>
            <a:pPr lvl="0">
              <a:lnSpc>
                <a:spcPct val="60000"/>
              </a:lnSpc>
              <a:buFont typeface="Wingdings" pitchFamily="2"/>
              <a:buChar char="§"/>
            </a:pPr>
            <a:r>
              <a:rPr lang="en-IE" sz="1050" b="1"/>
              <a:t>Work Related Matters</a:t>
            </a:r>
          </a:p>
          <a:p>
            <a:pPr lvl="0">
              <a:lnSpc>
                <a:spcPct val="60000"/>
              </a:lnSpc>
              <a:buFont typeface="Wingdings" pitchFamily="2"/>
              <a:buChar char="§"/>
            </a:pPr>
            <a:endParaRPr lang="en-IE" sz="1050" b="1"/>
          </a:p>
          <a:p>
            <a:pPr lvl="0">
              <a:lnSpc>
                <a:spcPct val="60000"/>
              </a:lnSpc>
              <a:buFont typeface="Wingdings" pitchFamily="2"/>
              <a:buChar char="§"/>
            </a:pPr>
            <a:r>
              <a:rPr lang="en-IE" sz="1050" b="1"/>
              <a:t>Legal Advice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82D6-588F-C60B-7B3A-D704BE56E4A2}"/>
              </a:ext>
            </a:extLst>
          </p:cNvPr>
          <p:cNvSpPr txBox="1">
            <a:spLocks noGrp="1"/>
          </p:cNvSpPr>
          <p:nvPr>
            <p:ph type="title"/>
          </p:nvPr>
        </p:nvSpPr>
        <p:spPr/>
        <p:txBody>
          <a:bodyPr/>
          <a:lstStyle/>
          <a:p>
            <a:pPr lvl="0"/>
            <a:r>
              <a:rPr lang="en-IE" b="1" spc="0">
                <a:solidFill>
                  <a:srgbClr val="00B0F0"/>
                </a:solidFill>
              </a:rPr>
              <a:t>Case Scenario 1</a:t>
            </a:r>
            <a:endParaRPr lang="en-IE"/>
          </a:p>
        </p:txBody>
      </p:sp>
      <p:sp>
        <p:nvSpPr>
          <p:cNvPr id="3" name="Content Placeholder 2">
            <a:extLst>
              <a:ext uri="{FF2B5EF4-FFF2-40B4-BE49-F238E27FC236}">
                <a16:creationId xmlns:a16="http://schemas.microsoft.com/office/drawing/2014/main" id="{369A9139-516C-3B02-7488-36C0038B2CED}"/>
              </a:ext>
            </a:extLst>
          </p:cNvPr>
          <p:cNvSpPr txBox="1">
            <a:spLocks noGrp="1"/>
          </p:cNvSpPr>
          <p:nvPr>
            <p:ph idx="1"/>
          </p:nvPr>
        </p:nvSpPr>
        <p:spPr/>
        <p:txBody>
          <a:bodyPr/>
          <a:lstStyle/>
          <a:p>
            <a:pPr lvl="0"/>
            <a:endParaRPr lang="en-IE"/>
          </a:p>
          <a:p>
            <a:pPr lvl="0"/>
            <a:r>
              <a:rPr lang="en-IE" sz="1800" b="1"/>
              <a:t>A newly promoted A.P. from an internal competition and a P.O. recruited from the private sector take up new roles in your Division.</a:t>
            </a:r>
          </a:p>
          <a:p>
            <a:pPr lvl="0"/>
            <a:endParaRPr lang="en-IE" sz="1800" b="1"/>
          </a:p>
          <a:p>
            <a:pPr lvl="0"/>
            <a:r>
              <a:rPr lang="en-IE" sz="1800" b="1">
                <a:solidFill>
                  <a:srgbClr val="FF0000"/>
                </a:solidFill>
              </a:rPr>
              <a:t>Do you have a role as the local AHCPS Branch Rep.?</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6583-F407-9D35-4169-DD88A400F75B}"/>
              </a:ext>
            </a:extLst>
          </p:cNvPr>
          <p:cNvSpPr txBox="1">
            <a:spLocks noGrp="1"/>
          </p:cNvSpPr>
          <p:nvPr>
            <p:ph type="title"/>
          </p:nvPr>
        </p:nvSpPr>
        <p:spPr/>
        <p:txBody>
          <a:bodyPr/>
          <a:lstStyle/>
          <a:p>
            <a:pPr lvl="0"/>
            <a:r>
              <a:rPr lang="en-IE" b="1" spc="0">
                <a:solidFill>
                  <a:srgbClr val="00B0F0"/>
                </a:solidFill>
              </a:rPr>
              <a:t>Case Scenario 2</a:t>
            </a:r>
          </a:p>
        </p:txBody>
      </p:sp>
      <p:sp>
        <p:nvSpPr>
          <p:cNvPr id="3" name="Content Placeholder 2">
            <a:extLst>
              <a:ext uri="{FF2B5EF4-FFF2-40B4-BE49-F238E27FC236}">
                <a16:creationId xmlns:a16="http://schemas.microsoft.com/office/drawing/2014/main" id="{4C13DCB6-C361-60C8-859D-C0D1A2B0D628}"/>
              </a:ext>
            </a:extLst>
          </p:cNvPr>
          <p:cNvSpPr txBox="1">
            <a:spLocks noGrp="1"/>
          </p:cNvSpPr>
          <p:nvPr>
            <p:ph idx="1"/>
          </p:nvPr>
        </p:nvSpPr>
        <p:spPr/>
        <p:txBody>
          <a:bodyPr/>
          <a:lstStyle/>
          <a:p>
            <a:pPr lvl="0"/>
            <a:r>
              <a:rPr lang="en-IE" b="1"/>
              <a:t>A Local Member contacts you with a view to raising two important issues via motions at the upcoming;</a:t>
            </a:r>
          </a:p>
          <a:p>
            <a:pPr lvl="0"/>
            <a:endParaRPr lang="en-IE" b="1"/>
          </a:p>
          <a:p>
            <a:pPr lvl="0"/>
            <a:r>
              <a:rPr lang="en-IE" b="1"/>
              <a:t>1. 		Your Department’s Annual Branch Delegate Meeting</a:t>
            </a:r>
          </a:p>
          <a:p>
            <a:pPr lvl="0"/>
            <a:endParaRPr lang="en-IE" b="1"/>
          </a:p>
          <a:p>
            <a:pPr lvl="0"/>
            <a:r>
              <a:rPr lang="en-IE" b="1"/>
              <a:t>2.		AHCPS Annual Delegate Conference</a:t>
            </a:r>
          </a:p>
          <a:p>
            <a:pPr lvl="0"/>
            <a:endParaRPr lang="en-IE" b="1"/>
          </a:p>
          <a:p>
            <a:pPr lvl="0"/>
            <a:r>
              <a:rPr lang="en-IE" b="1">
                <a:solidFill>
                  <a:srgbClr val="FF0000"/>
                </a:solidFill>
              </a:rPr>
              <a:t>What do you advise in your capacity as Branch Rep.?</a:t>
            </a:r>
            <a:r>
              <a:rPr lang="en-IE" b="1"/>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5E03-2454-9DFF-4734-596C7B6EC8B4}"/>
              </a:ext>
            </a:extLst>
          </p:cNvPr>
          <p:cNvSpPr txBox="1">
            <a:spLocks noGrp="1"/>
          </p:cNvSpPr>
          <p:nvPr>
            <p:ph type="title"/>
          </p:nvPr>
        </p:nvSpPr>
        <p:spPr/>
        <p:txBody>
          <a:bodyPr/>
          <a:lstStyle/>
          <a:p>
            <a:pPr lvl="0"/>
            <a:r>
              <a:rPr lang="en-IE" b="1" spc="0">
                <a:solidFill>
                  <a:srgbClr val="00B0F0"/>
                </a:solidFill>
              </a:rPr>
              <a:t>Case Scenario 3</a:t>
            </a:r>
            <a:endParaRPr lang="en-IE"/>
          </a:p>
        </p:txBody>
      </p:sp>
      <p:sp>
        <p:nvSpPr>
          <p:cNvPr id="3" name="Content Placeholder 2">
            <a:extLst>
              <a:ext uri="{FF2B5EF4-FFF2-40B4-BE49-F238E27FC236}">
                <a16:creationId xmlns:a16="http://schemas.microsoft.com/office/drawing/2014/main" id="{9D07FD70-7400-73C6-2684-1836EEAAE29B}"/>
              </a:ext>
            </a:extLst>
          </p:cNvPr>
          <p:cNvSpPr txBox="1">
            <a:spLocks noGrp="1"/>
          </p:cNvSpPr>
          <p:nvPr>
            <p:ph idx="1"/>
          </p:nvPr>
        </p:nvSpPr>
        <p:spPr>
          <a:xfrm>
            <a:off x="826774" y="2241551"/>
            <a:ext cx="7539986" cy="3017520"/>
          </a:xfrm>
        </p:spPr>
        <p:txBody>
          <a:bodyPr/>
          <a:lstStyle/>
          <a:p>
            <a:pPr lvl="0"/>
            <a:r>
              <a:rPr lang="en-IE" b="1"/>
              <a:t>A newly promoted A.P. from another Department contacts you and advises that they were able to work 4 days from home with only one day in the office in their previous Department.</a:t>
            </a:r>
          </a:p>
          <a:p>
            <a:pPr lvl="0"/>
            <a:endParaRPr lang="en-IE" b="1"/>
          </a:p>
          <a:p>
            <a:pPr lvl="0"/>
            <a:r>
              <a:rPr lang="en-IE" b="1"/>
              <a:t>The person has contacted you to request AHCPS support in pursuing a similar arrangement.</a:t>
            </a:r>
          </a:p>
          <a:p>
            <a:pPr lvl="0"/>
            <a:endParaRPr lang="en-IE" b="1"/>
          </a:p>
          <a:p>
            <a:pPr lvl="0"/>
            <a:r>
              <a:rPr lang="en-IE" b="1"/>
              <a:t>Their current A.P. role demands that they are required to spend 4 days in the office and can work from home for 1 day.</a:t>
            </a:r>
          </a:p>
          <a:p>
            <a:pPr lvl="0"/>
            <a:endParaRPr lang="en-IE" b="1"/>
          </a:p>
          <a:p>
            <a:pPr lvl="0"/>
            <a:r>
              <a:rPr lang="en-IE" b="1">
                <a:solidFill>
                  <a:srgbClr val="FF0000"/>
                </a:solidFill>
              </a:rPr>
              <a:t>What do you do as the Branch Rep?</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2336-B0BE-1D4C-51DD-663172135961}"/>
              </a:ext>
            </a:extLst>
          </p:cNvPr>
          <p:cNvSpPr txBox="1">
            <a:spLocks noGrp="1"/>
          </p:cNvSpPr>
          <p:nvPr>
            <p:ph type="title"/>
          </p:nvPr>
        </p:nvSpPr>
        <p:spPr>
          <a:xfrm>
            <a:off x="822960" y="1058059"/>
            <a:ext cx="7543800" cy="1088069"/>
          </a:xfrm>
          <a:solidFill>
            <a:srgbClr val="FFFFFF"/>
          </a:solidFill>
          <a:ln w="12701" cap="flat">
            <a:solidFill>
              <a:srgbClr val="548235"/>
            </a:solidFill>
            <a:prstDash val="solid"/>
            <a:miter/>
          </a:ln>
        </p:spPr>
        <p:txBody>
          <a:bodyPr/>
          <a:lstStyle/>
          <a:p>
            <a:pPr lvl="0"/>
            <a:r>
              <a:rPr lang="en-IE" b="1" spc="0">
                <a:solidFill>
                  <a:srgbClr val="00B0F0"/>
                </a:solidFill>
              </a:rPr>
              <a:t>Case Scenario 4</a:t>
            </a:r>
            <a:endParaRPr lang="en-IE" b="1" spc="0">
              <a:solidFill>
                <a:srgbClr val="F8CBAD"/>
              </a:solidFill>
              <a:latin typeface="Calibri"/>
            </a:endParaRPr>
          </a:p>
        </p:txBody>
      </p:sp>
      <p:sp>
        <p:nvSpPr>
          <p:cNvPr id="3" name="Content Placeholder 2">
            <a:extLst>
              <a:ext uri="{FF2B5EF4-FFF2-40B4-BE49-F238E27FC236}">
                <a16:creationId xmlns:a16="http://schemas.microsoft.com/office/drawing/2014/main" id="{3F447AC1-54F7-D098-E877-B511B3D491E6}"/>
              </a:ext>
            </a:extLst>
          </p:cNvPr>
          <p:cNvSpPr txBox="1">
            <a:spLocks noGrp="1"/>
          </p:cNvSpPr>
          <p:nvPr>
            <p:ph idx="1"/>
          </p:nvPr>
        </p:nvSpPr>
        <p:spPr>
          <a:xfrm>
            <a:off x="822960" y="2241551"/>
            <a:ext cx="7543800" cy="3649615"/>
          </a:xfrm>
        </p:spPr>
        <p:txBody>
          <a:bodyPr/>
          <a:lstStyle/>
          <a:p>
            <a:pPr lvl="0">
              <a:lnSpc>
                <a:spcPct val="60000"/>
              </a:lnSpc>
            </a:pPr>
            <a:r>
              <a:rPr lang="en-IE" sz="1425" b="1"/>
              <a:t>A newly appointed A.P. has contacted you in a distressed state and outlined a scenario whereby at their 9 monthly assessment, the principal officer has informed them that their work has continuously not met the required standard and their P.O. is recommending to H.R. that their contract be terminated.</a:t>
            </a:r>
          </a:p>
          <a:p>
            <a:pPr lvl="0">
              <a:lnSpc>
                <a:spcPct val="60000"/>
              </a:lnSpc>
            </a:pPr>
            <a:r>
              <a:rPr lang="en-IE" sz="1425" b="1">
                <a:solidFill>
                  <a:srgbClr val="4472C4"/>
                </a:solidFill>
              </a:rPr>
              <a:t>The A.P. further alleged that the P.O. had been putting excessive pressure on them, allocating them unfair workloads and contacting them late in the evening by email and phone requesting reports by 9.00am the following morning. The A.P. is contending that this action by the P.O. is tantamount to bullying by the P.O.</a:t>
            </a:r>
          </a:p>
          <a:p>
            <a:pPr marL="0" indent="0">
              <a:lnSpc>
                <a:spcPct val="60000"/>
              </a:lnSpc>
              <a:buNone/>
            </a:pPr>
            <a:r>
              <a:rPr lang="en-IE" sz="1425" b="1">
                <a:solidFill>
                  <a:srgbClr val="FF0000"/>
                </a:solidFill>
              </a:rPr>
              <a:t>The A.P. is requesting AHCPS representation</a:t>
            </a:r>
            <a:r>
              <a:rPr lang="en-IE" sz="1425" b="1"/>
              <a:t>. </a:t>
            </a:r>
          </a:p>
          <a:p>
            <a:pPr marL="0" indent="0">
              <a:lnSpc>
                <a:spcPct val="60000"/>
              </a:lnSpc>
              <a:buNone/>
            </a:pPr>
            <a:endParaRPr lang="en-IE" sz="1425" b="1"/>
          </a:p>
          <a:p>
            <a:pPr marL="0" indent="0">
              <a:lnSpc>
                <a:spcPct val="60000"/>
              </a:lnSpc>
              <a:buNone/>
            </a:pPr>
            <a:r>
              <a:rPr lang="en-IE" sz="1425" b="1"/>
              <a:t>_____________________________________________</a:t>
            </a:r>
          </a:p>
          <a:p>
            <a:pPr marL="0" indent="0">
              <a:lnSpc>
                <a:spcPct val="60000"/>
              </a:lnSpc>
              <a:buNone/>
            </a:pPr>
            <a:endParaRPr lang="en-IE" sz="1425" b="1"/>
          </a:p>
          <a:p>
            <a:pPr lvl="0">
              <a:lnSpc>
                <a:spcPct val="60000"/>
              </a:lnSpc>
            </a:pPr>
            <a:r>
              <a:rPr lang="en-IE" sz="1425" b="1"/>
              <a:t>Coincidentally, the A.P’s </a:t>
            </a:r>
            <a:r>
              <a:rPr lang="en-IE" sz="1425" b="1">
                <a:solidFill>
                  <a:srgbClr val="4472C4"/>
                </a:solidFill>
              </a:rPr>
              <a:t>Principal Officer contacts </a:t>
            </a:r>
            <a:r>
              <a:rPr lang="en-IE" sz="1425" b="1"/>
              <a:t>you later that day requesting a meeting and stating that they may require AHCPS support on a sensitive staffing issue? </a:t>
            </a:r>
          </a:p>
          <a:p>
            <a:pPr lvl="0">
              <a:lnSpc>
                <a:spcPct val="60000"/>
              </a:lnSpc>
            </a:pPr>
            <a:endParaRPr lang="en-IE" sz="1425" b="1"/>
          </a:p>
          <a:p>
            <a:pPr lvl="0">
              <a:lnSpc>
                <a:spcPct val="60000"/>
              </a:lnSpc>
            </a:pPr>
            <a:r>
              <a:rPr lang="en-IE" sz="1425" b="1">
                <a:solidFill>
                  <a:srgbClr val="FF0000"/>
                </a:solidFill>
              </a:rPr>
              <a:t>What do you do as Branch Rep?</a:t>
            </a:r>
          </a:p>
          <a:p>
            <a:pPr lvl="0">
              <a:lnSpc>
                <a:spcPct val="60000"/>
              </a:lnSpc>
            </a:pPr>
            <a:r>
              <a:rPr lang="en-IE" sz="1425" b="1"/>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481B-F515-DBB8-7193-B9AD70EA7037}"/>
              </a:ext>
            </a:extLst>
          </p:cNvPr>
          <p:cNvSpPr txBox="1">
            <a:spLocks noGrp="1"/>
          </p:cNvSpPr>
          <p:nvPr>
            <p:ph type="title"/>
          </p:nvPr>
        </p:nvSpPr>
        <p:spPr/>
        <p:txBody>
          <a:bodyPr/>
          <a:lstStyle/>
          <a:p>
            <a:pPr lvl="0"/>
            <a:r>
              <a:rPr lang="en-IE" b="1" spc="0">
                <a:solidFill>
                  <a:srgbClr val="00B0F0"/>
                </a:solidFill>
              </a:rPr>
              <a:t>Case Scenario 5</a:t>
            </a:r>
            <a:endParaRPr lang="en-IE"/>
          </a:p>
        </p:txBody>
      </p:sp>
      <p:sp>
        <p:nvSpPr>
          <p:cNvPr id="3" name="Content Placeholder 2">
            <a:extLst>
              <a:ext uri="{FF2B5EF4-FFF2-40B4-BE49-F238E27FC236}">
                <a16:creationId xmlns:a16="http://schemas.microsoft.com/office/drawing/2014/main" id="{801D662A-C38F-A03B-6BCF-085DF4E5B4A9}"/>
              </a:ext>
            </a:extLst>
          </p:cNvPr>
          <p:cNvSpPr txBox="1">
            <a:spLocks noGrp="1"/>
          </p:cNvSpPr>
          <p:nvPr>
            <p:ph idx="1"/>
          </p:nvPr>
        </p:nvSpPr>
        <p:spPr/>
        <p:txBody>
          <a:bodyPr/>
          <a:lstStyle/>
          <a:p>
            <a:pPr lvl="0"/>
            <a:r>
              <a:rPr lang="en-GB" sz="1350" b="1">
                <a:latin typeface="Calibri" pitchFamily="34"/>
              </a:rPr>
              <a:t>A Principal Officer has contacted you directly as Branch Rep with a view to rectifying the situation whereby Ms Bloggs PO has lost out on the opportunity to be awarded a PO Higher Scale in the Department, due to being on maternity leave in 2019</a:t>
            </a:r>
          </a:p>
          <a:p>
            <a:pPr lvl="0"/>
            <a:r>
              <a:rPr lang="en-GB" sz="1350" b="1">
                <a:latin typeface="Calibri" pitchFamily="34"/>
              </a:rPr>
              <a:t>The issue arises as a result of the Department not informing Ms Bloggs of the 2019 PO Higher Scale competition while she was out on maternity leave.</a:t>
            </a:r>
          </a:p>
          <a:p>
            <a:pPr lvl="0"/>
            <a:r>
              <a:rPr lang="en-GB" sz="1350" b="1">
                <a:latin typeface="Calibri" pitchFamily="34"/>
              </a:rPr>
              <a:t>Ms Bloggs has made you aware employees are protected by both national legislation and EU directives from pregnancy related discrimination.</a:t>
            </a:r>
          </a:p>
          <a:p>
            <a:pPr lvl="0"/>
            <a:endParaRPr lang="en-GB" sz="1350">
              <a:latin typeface="Calibri" pitchFamily="34"/>
            </a:endParaRPr>
          </a:p>
          <a:p>
            <a:pPr lvl="0"/>
            <a:r>
              <a:rPr lang="en-GB" sz="1350" b="1">
                <a:solidFill>
                  <a:srgbClr val="FF0000"/>
                </a:solidFill>
                <a:latin typeface="Calibri" pitchFamily="34"/>
              </a:rPr>
              <a:t>What Course of action do you recommend?</a:t>
            </a:r>
            <a:endParaRPr lang="en-IE" b="1">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55F0-FD46-F3B7-1D4E-CF189DE7807C}"/>
              </a:ext>
            </a:extLst>
          </p:cNvPr>
          <p:cNvSpPr txBox="1">
            <a:spLocks noGrp="1"/>
          </p:cNvSpPr>
          <p:nvPr>
            <p:ph type="title"/>
          </p:nvPr>
        </p:nvSpPr>
        <p:spPr>
          <a:xfrm>
            <a:off x="822960" y="1033672"/>
            <a:ext cx="7543800" cy="1088069"/>
          </a:xfrm>
        </p:spPr>
        <p:txBody>
          <a:bodyPr/>
          <a:lstStyle/>
          <a:p>
            <a:pPr lvl="0"/>
            <a:r>
              <a:rPr lang="en-IE" b="1" spc="0">
                <a:solidFill>
                  <a:srgbClr val="00B0F0"/>
                </a:solidFill>
              </a:rPr>
              <a:t>Case Scenario 6</a:t>
            </a:r>
            <a:endParaRPr lang="en-IE"/>
          </a:p>
        </p:txBody>
      </p:sp>
      <p:sp>
        <p:nvSpPr>
          <p:cNvPr id="3" name="Content Placeholder 2">
            <a:extLst>
              <a:ext uri="{FF2B5EF4-FFF2-40B4-BE49-F238E27FC236}">
                <a16:creationId xmlns:a16="http://schemas.microsoft.com/office/drawing/2014/main" id="{71FB8DDD-7830-E129-9709-B6352B202175}"/>
              </a:ext>
            </a:extLst>
          </p:cNvPr>
          <p:cNvSpPr txBox="1">
            <a:spLocks noGrp="1"/>
          </p:cNvSpPr>
          <p:nvPr>
            <p:ph idx="1"/>
          </p:nvPr>
        </p:nvSpPr>
        <p:spPr/>
        <p:txBody>
          <a:bodyPr/>
          <a:lstStyle/>
          <a:p>
            <a:pPr lvl="0">
              <a:lnSpc>
                <a:spcPct val="70000"/>
              </a:lnSpc>
            </a:pPr>
            <a:endParaRPr lang="en-IE" sz="1425" b="1"/>
          </a:p>
          <a:p>
            <a:pPr lvl="0">
              <a:lnSpc>
                <a:spcPct val="70000"/>
              </a:lnSpc>
            </a:pPr>
            <a:r>
              <a:rPr lang="en-IE" sz="1425" b="1"/>
              <a:t>A Principal Officer was promoted as a result of a recent internal competition. The competition was Dublin specific. The officer is commuting daily from Sligo to Dublin where they worked previously as an A.P.</a:t>
            </a:r>
          </a:p>
          <a:p>
            <a:pPr lvl="0">
              <a:lnSpc>
                <a:spcPct val="70000"/>
              </a:lnSpc>
            </a:pPr>
            <a:r>
              <a:rPr lang="en-IE" sz="1425" b="1"/>
              <a:t>The Principal has been in contact with H.R. who have informed them that they are required to spend a minimum of two years in the Dublin role before applying for a mobility move to Sligo.</a:t>
            </a:r>
          </a:p>
          <a:p>
            <a:pPr lvl="0">
              <a:lnSpc>
                <a:spcPct val="70000"/>
              </a:lnSpc>
            </a:pPr>
            <a:endParaRPr lang="en-IE" sz="1425"/>
          </a:p>
          <a:p>
            <a:pPr lvl="0">
              <a:lnSpc>
                <a:spcPct val="70000"/>
              </a:lnSpc>
            </a:pPr>
            <a:r>
              <a:rPr lang="en-IE" sz="1425" b="1"/>
              <a:t>The individual has now contacted you looking for AHCPS support on the matter, and requesting that the AHCPS urgently pursue the matter of her mobility application is agreed by the Department, citing compassionate grounds, caring for elderly parents and looking after 3 young children.</a:t>
            </a:r>
          </a:p>
          <a:p>
            <a:pPr lvl="0">
              <a:lnSpc>
                <a:spcPct val="70000"/>
              </a:lnSpc>
            </a:pPr>
            <a:endParaRPr lang="en-IE" sz="1425" b="1"/>
          </a:p>
          <a:p>
            <a:pPr lvl="0">
              <a:lnSpc>
                <a:spcPct val="70000"/>
              </a:lnSpc>
            </a:pPr>
            <a:r>
              <a:rPr lang="en-IE" sz="1425" b="1">
                <a:solidFill>
                  <a:srgbClr val="FF0000"/>
                </a:solidFill>
              </a:rPr>
              <a:t>What action as Branch Rep do you take?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82E1-DCC4-9737-420E-0EA176754F4E}"/>
              </a:ext>
            </a:extLst>
          </p:cNvPr>
          <p:cNvSpPr txBox="1">
            <a:spLocks noGrp="1"/>
          </p:cNvSpPr>
          <p:nvPr>
            <p:ph type="title"/>
          </p:nvPr>
        </p:nvSpPr>
        <p:spPr/>
        <p:txBody>
          <a:bodyPr/>
          <a:lstStyle/>
          <a:p>
            <a:pPr lvl="0"/>
            <a:r>
              <a:rPr lang="en-IE" b="1" spc="0">
                <a:solidFill>
                  <a:srgbClr val="00B0F0"/>
                </a:solidFill>
              </a:rPr>
              <a:t>Case Scenario 1 –  New Members</a:t>
            </a:r>
            <a:endParaRPr lang="en-IE"/>
          </a:p>
        </p:txBody>
      </p:sp>
      <p:sp>
        <p:nvSpPr>
          <p:cNvPr id="3" name="Content Placeholder 2">
            <a:extLst>
              <a:ext uri="{FF2B5EF4-FFF2-40B4-BE49-F238E27FC236}">
                <a16:creationId xmlns:a16="http://schemas.microsoft.com/office/drawing/2014/main" id="{1546AF74-CCD0-E959-6717-BAE1AD1EF81E}"/>
              </a:ext>
            </a:extLst>
          </p:cNvPr>
          <p:cNvSpPr txBox="1">
            <a:spLocks noGrp="1"/>
          </p:cNvSpPr>
          <p:nvPr>
            <p:ph idx="1"/>
          </p:nvPr>
        </p:nvSpPr>
        <p:spPr>
          <a:xfrm>
            <a:off x="822960" y="2241551"/>
            <a:ext cx="7543800" cy="3338529"/>
          </a:xfrm>
        </p:spPr>
        <p:txBody>
          <a:bodyPr/>
          <a:lstStyle/>
          <a:p>
            <a:pPr lvl="0">
              <a:lnSpc>
                <a:spcPct val="80000"/>
              </a:lnSpc>
            </a:pPr>
            <a:r>
              <a:rPr lang="en-IE" sz="1425" b="1"/>
              <a:t>Always good to welcome and introduce yourself as AHCPS Branch Rep</a:t>
            </a:r>
          </a:p>
          <a:p>
            <a:pPr lvl="0">
              <a:lnSpc>
                <a:spcPct val="80000"/>
              </a:lnSpc>
            </a:pPr>
            <a:endParaRPr lang="en-IE" sz="1425" b="1"/>
          </a:p>
          <a:p>
            <a:pPr lvl="0">
              <a:lnSpc>
                <a:spcPct val="80000"/>
              </a:lnSpc>
            </a:pPr>
            <a:r>
              <a:rPr lang="en-IE" sz="1425" b="1"/>
              <a:t>Point them in direction of website and that your happy to listen to any queries should they be interested in membership </a:t>
            </a:r>
            <a:r>
              <a:rPr lang="en-IE" sz="1425" b="1">
                <a:solidFill>
                  <a:srgbClr val="FF0000"/>
                </a:solidFill>
              </a:rPr>
              <a:t>WWW. AHCPS.IE</a:t>
            </a:r>
          </a:p>
          <a:p>
            <a:pPr marL="0" indent="0">
              <a:lnSpc>
                <a:spcPct val="80000"/>
              </a:lnSpc>
              <a:buNone/>
            </a:pPr>
            <a:endParaRPr lang="en-IE" sz="1425" b="1"/>
          </a:p>
          <a:p>
            <a:pPr lvl="0">
              <a:lnSpc>
                <a:spcPct val="80000"/>
              </a:lnSpc>
            </a:pPr>
            <a:r>
              <a:rPr lang="en-IE" sz="1425" b="1"/>
              <a:t>Income Continuance – (Position if a member of Forsa scheme)</a:t>
            </a:r>
          </a:p>
          <a:p>
            <a:pPr lvl="0">
              <a:lnSpc>
                <a:spcPct val="80000"/>
              </a:lnSpc>
            </a:pPr>
            <a:r>
              <a:rPr lang="en-IE" sz="1425" b="1"/>
              <a:t>Personal Representation if ever needed</a:t>
            </a:r>
          </a:p>
          <a:p>
            <a:pPr lvl="0">
              <a:lnSpc>
                <a:spcPct val="80000"/>
              </a:lnSpc>
            </a:pPr>
            <a:r>
              <a:rPr lang="en-IE" sz="1425" b="1"/>
              <a:t>AHCPS Seminars</a:t>
            </a:r>
          </a:p>
          <a:p>
            <a:pPr lvl="0">
              <a:lnSpc>
                <a:spcPct val="80000"/>
              </a:lnSpc>
            </a:pPr>
            <a:r>
              <a:rPr lang="en-IE" sz="1425" b="1"/>
              <a:t>ADC</a:t>
            </a:r>
          </a:p>
          <a:p>
            <a:pPr lvl="0">
              <a:lnSpc>
                <a:spcPct val="80000"/>
              </a:lnSpc>
            </a:pPr>
            <a:r>
              <a:rPr lang="en-IE" sz="1425" b="1"/>
              <a:t>Favourable rates for Car/House/Holiday Insurance</a:t>
            </a:r>
          </a:p>
          <a:p>
            <a:pPr lvl="0">
              <a:lnSpc>
                <a:spcPct val="80000"/>
              </a:lnSpc>
            </a:pPr>
            <a:r>
              <a:rPr lang="en-IE" sz="1425" b="1">
                <a:solidFill>
                  <a:srgbClr val="FF0000"/>
                </a:solidFill>
              </a:rPr>
              <a:t>WWW. AHCPS.IE</a:t>
            </a:r>
          </a:p>
          <a:p>
            <a:pPr lvl="0">
              <a:lnSpc>
                <a:spcPct val="80000"/>
              </a:lnSpc>
            </a:pPr>
            <a:endParaRPr lang="en-IE" sz="1425" b="1"/>
          </a:p>
          <a:p>
            <a:pPr lvl="0">
              <a:lnSpc>
                <a:spcPct val="80000"/>
              </a:lnSpc>
            </a:pPr>
            <a:endParaRPr lang="en-IE" sz="1425" b="1"/>
          </a:p>
          <a:p>
            <a:pPr lvl="0">
              <a:lnSpc>
                <a:spcPct val="80000"/>
              </a:lnSpc>
            </a:pPr>
            <a:endParaRPr lang="en-IE" sz="1425"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F6D7-4124-5C06-1C7F-830FD7359E0D}"/>
              </a:ext>
            </a:extLst>
          </p:cNvPr>
          <p:cNvSpPr txBox="1">
            <a:spLocks noGrp="1"/>
          </p:cNvSpPr>
          <p:nvPr>
            <p:ph type="title"/>
          </p:nvPr>
        </p:nvSpPr>
        <p:spPr/>
        <p:txBody>
          <a:bodyPr/>
          <a:lstStyle/>
          <a:p>
            <a:pPr lvl="0"/>
            <a:r>
              <a:rPr lang="en-IE" b="1" spc="0">
                <a:solidFill>
                  <a:srgbClr val="00B0F0"/>
                </a:solidFill>
              </a:rPr>
              <a:t>Case Scenario 2 –  Motions - Conference</a:t>
            </a:r>
            <a:endParaRPr lang="en-IE"/>
          </a:p>
        </p:txBody>
      </p:sp>
      <p:sp>
        <p:nvSpPr>
          <p:cNvPr id="3" name="Content Placeholder 2">
            <a:extLst>
              <a:ext uri="{FF2B5EF4-FFF2-40B4-BE49-F238E27FC236}">
                <a16:creationId xmlns:a16="http://schemas.microsoft.com/office/drawing/2014/main" id="{7435B66B-8572-55BB-C3C0-E8570DB562EC}"/>
              </a:ext>
            </a:extLst>
          </p:cNvPr>
          <p:cNvSpPr txBox="1">
            <a:spLocks noGrp="1"/>
          </p:cNvSpPr>
          <p:nvPr>
            <p:ph idx="1"/>
          </p:nvPr>
        </p:nvSpPr>
        <p:spPr>
          <a:xfrm>
            <a:off x="777237" y="2080381"/>
            <a:ext cx="7543800" cy="3831996"/>
          </a:xfrm>
        </p:spPr>
        <p:txBody>
          <a:bodyPr/>
          <a:lstStyle/>
          <a:p>
            <a:pPr lvl="0">
              <a:lnSpc>
                <a:spcPct val="80000"/>
              </a:lnSpc>
            </a:pPr>
            <a:r>
              <a:rPr lang="en-IE" b="1">
                <a:solidFill>
                  <a:srgbClr val="FF0000"/>
                </a:solidFill>
              </a:rPr>
              <a:t>Principally 2 Types of Motions </a:t>
            </a:r>
            <a:r>
              <a:rPr lang="en-IE" b="1"/>
              <a:t>– </a:t>
            </a:r>
          </a:p>
          <a:p>
            <a:pPr marL="342900" indent="-342900">
              <a:lnSpc>
                <a:spcPct val="80000"/>
              </a:lnSpc>
              <a:buFont typeface="Calibri Light"/>
              <a:buAutoNum type="arabicPeriod"/>
            </a:pPr>
            <a:r>
              <a:rPr lang="en-IE" b="1"/>
              <a:t>A Motion for your own Branch to follow up on, wording for these motions commence:</a:t>
            </a:r>
          </a:p>
          <a:p>
            <a:pPr marL="0" indent="0">
              <a:lnSpc>
                <a:spcPct val="80000"/>
              </a:lnSpc>
              <a:buNone/>
            </a:pPr>
            <a:r>
              <a:rPr lang="en-IE" b="1"/>
              <a:t>	ABDM calls on the Branch to ………………..</a:t>
            </a:r>
          </a:p>
          <a:p>
            <a:pPr marL="0" indent="0">
              <a:lnSpc>
                <a:spcPct val="80000"/>
              </a:lnSpc>
              <a:buNone/>
            </a:pPr>
            <a:r>
              <a:rPr lang="en-IE" b="1"/>
              <a:t>Your own Branch generally follows up on these motions with support of full time officials</a:t>
            </a:r>
          </a:p>
          <a:p>
            <a:pPr marL="0" indent="0">
              <a:lnSpc>
                <a:spcPct val="80000"/>
              </a:lnSpc>
              <a:buNone/>
            </a:pPr>
            <a:r>
              <a:rPr lang="en-IE" b="1"/>
              <a:t>These motions are discussed at your own Branch’s annual meeting</a:t>
            </a:r>
          </a:p>
          <a:p>
            <a:pPr marL="0" indent="0">
              <a:lnSpc>
                <a:spcPct val="80000"/>
              </a:lnSpc>
              <a:buNone/>
            </a:pPr>
            <a:endParaRPr lang="en-IE" b="1"/>
          </a:p>
          <a:p>
            <a:pPr lvl="0">
              <a:lnSpc>
                <a:spcPct val="80000"/>
              </a:lnSpc>
            </a:pPr>
            <a:r>
              <a:rPr lang="en-IE" b="1">
                <a:solidFill>
                  <a:srgbClr val="A9D18E"/>
                </a:solidFill>
              </a:rPr>
              <a:t>2.      </a:t>
            </a:r>
            <a:r>
              <a:rPr lang="en-IE" b="1">
                <a:solidFill>
                  <a:srgbClr val="0070C0"/>
                </a:solidFill>
              </a:rPr>
              <a:t>A Motion for the AHCPS to go to the A.D.C., wording for these motions commence:</a:t>
            </a:r>
          </a:p>
          <a:p>
            <a:pPr lvl="0">
              <a:lnSpc>
                <a:spcPct val="80000"/>
              </a:lnSpc>
            </a:pPr>
            <a:r>
              <a:rPr lang="en-IE" b="1">
                <a:solidFill>
                  <a:srgbClr val="0070C0"/>
                </a:solidFill>
              </a:rPr>
              <a:t>                Conference calls on the Executive …………………</a:t>
            </a:r>
          </a:p>
          <a:p>
            <a:pPr lvl="0">
              <a:lnSpc>
                <a:spcPct val="80000"/>
              </a:lnSpc>
            </a:pPr>
            <a:r>
              <a:rPr lang="en-IE" b="1">
                <a:solidFill>
                  <a:srgbClr val="0070C0"/>
                </a:solidFill>
              </a:rPr>
              <a:t>The Executive of the AHCPS follows up on these motions if passed at ADC</a:t>
            </a:r>
          </a:p>
          <a:p>
            <a:pPr lvl="0">
              <a:lnSpc>
                <a:spcPct val="80000"/>
              </a:lnSpc>
            </a:pPr>
            <a:r>
              <a:rPr lang="en-IE" b="1">
                <a:solidFill>
                  <a:srgbClr val="0070C0"/>
                </a:solidFill>
              </a:rPr>
              <a:t>These Motions are discussed at ADC which is open to members from every Department to attend</a:t>
            </a:r>
          </a:p>
          <a:p>
            <a:pPr lvl="0">
              <a:lnSpc>
                <a:spcPct val="80000"/>
              </a:lnSpc>
            </a:pPr>
            <a:r>
              <a:rPr lang="en-IE" b="1">
                <a:solidFill>
                  <a:srgbClr val="FF0000"/>
                </a:solidFill>
              </a:rPr>
              <a:t>It is key that the motions address issue of concern to members of the AHCPS</a:t>
            </a:r>
          </a:p>
          <a:p>
            <a:pPr lvl="0">
              <a:lnSpc>
                <a:spcPct val="80000"/>
              </a:lnSpc>
            </a:pPr>
            <a:endParaRPr lang="en-IE" b="1">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erson, necktie, suit&#10;&#10;Description automatically generated">
            <a:extLst>
              <a:ext uri="{FF2B5EF4-FFF2-40B4-BE49-F238E27FC236}">
                <a16:creationId xmlns:a16="http://schemas.microsoft.com/office/drawing/2014/main" id="{943D785A-0C9A-78BF-FF39-03ACAFFE0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0" y="0"/>
            <a:ext cx="4441014" cy="6858000"/>
          </a:xfrm>
          <a:prstGeom prst="rect">
            <a:avLst/>
          </a:prstGeom>
        </p:spPr>
      </p:pic>
      <p:sp>
        <p:nvSpPr>
          <p:cNvPr id="4" name="TextBox 3">
            <a:extLst>
              <a:ext uri="{FF2B5EF4-FFF2-40B4-BE49-F238E27FC236}">
                <a16:creationId xmlns:a16="http://schemas.microsoft.com/office/drawing/2014/main" id="{2878DDD5-CFAF-0A59-8260-754EDE590363}"/>
              </a:ext>
            </a:extLst>
          </p:cNvPr>
          <p:cNvSpPr txBox="1"/>
          <p:nvPr/>
        </p:nvSpPr>
        <p:spPr>
          <a:xfrm>
            <a:off x="4499992" y="397401"/>
            <a:ext cx="4644008" cy="6063198"/>
          </a:xfrm>
          <a:prstGeom prst="rect">
            <a:avLst/>
          </a:prstGeom>
          <a:noFill/>
        </p:spPr>
        <p:txBody>
          <a:bodyPr wrap="square" rtlCol="0">
            <a:spAutoFit/>
          </a:bodyPr>
          <a:lstStyle/>
          <a:p>
            <a:pPr marL="342900" indent="-342900">
              <a:buFont typeface="Arial" panose="020B0604020202020204" pitchFamily="34" charset="0"/>
              <a:buChar char="•"/>
            </a:pPr>
            <a:r>
              <a:rPr lang="en-IE" sz="2000" b="1" dirty="0">
                <a:solidFill>
                  <a:srgbClr val="333399"/>
                </a:solidFill>
              </a:rPr>
              <a:t>1943-1975 – AHCS operated from homes and offices</a:t>
            </a:r>
          </a:p>
          <a:p>
            <a:endParaRPr lang="en-IE" sz="2000" b="1" dirty="0">
              <a:solidFill>
                <a:srgbClr val="333399"/>
              </a:solidFill>
            </a:endParaRPr>
          </a:p>
          <a:p>
            <a:pPr marL="342900" indent="-342900">
              <a:buFont typeface="Arial" panose="020B0604020202020204" pitchFamily="34" charset="0"/>
              <a:buChar char="•"/>
            </a:pPr>
            <a:r>
              <a:rPr lang="en-IE" sz="2000" b="1" dirty="0">
                <a:solidFill>
                  <a:srgbClr val="333399"/>
                </a:solidFill>
              </a:rPr>
              <a:t>1975 – Membership at 1,022 - premises rented at 42 Dawson Street.</a:t>
            </a:r>
          </a:p>
          <a:p>
            <a:endParaRPr lang="en-IE" sz="2000" b="1" dirty="0">
              <a:solidFill>
                <a:srgbClr val="333399"/>
              </a:solidFill>
            </a:endParaRPr>
          </a:p>
          <a:p>
            <a:pPr marL="342900" indent="-342900">
              <a:buFont typeface="Arial" panose="020B0604020202020204" pitchFamily="34" charset="0"/>
              <a:buChar char="•"/>
            </a:pPr>
            <a:r>
              <a:rPr lang="en-IE" sz="2000" b="1" dirty="0">
                <a:solidFill>
                  <a:srgbClr val="333399"/>
                </a:solidFill>
              </a:rPr>
              <a:t>First employee of the Association of Higher Civil Servants – Ralph B. Pares General Secretary 1975-1980</a:t>
            </a:r>
          </a:p>
          <a:p>
            <a:pPr marL="342900" indent="-342900">
              <a:buFont typeface="Arial" panose="020B0604020202020204" pitchFamily="34" charset="0"/>
              <a:buChar char="•"/>
            </a:pPr>
            <a:endParaRPr lang="en-IE" sz="2000" b="1" dirty="0">
              <a:solidFill>
                <a:srgbClr val="333399"/>
              </a:solidFill>
            </a:endParaRPr>
          </a:p>
          <a:p>
            <a:pPr marL="342900" indent="-342900">
              <a:buFont typeface="Arial" panose="020B0604020202020204" pitchFamily="34" charset="0"/>
              <a:buChar char="•"/>
            </a:pPr>
            <a:r>
              <a:rPr lang="en-IE" sz="2000" b="1" dirty="0">
                <a:solidFill>
                  <a:srgbClr val="333399"/>
                </a:solidFill>
              </a:rPr>
              <a:t>1977 – Jackie Lacey employed to provide administrative support</a:t>
            </a:r>
          </a:p>
          <a:p>
            <a:pPr marL="342900" indent="-342900">
              <a:lnSpc>
                <a:spcPct val="250000"/>
              </a:lnSpc>
              <a:buFont typeface="Arial" panose="020B0604020202020204" pitchFamily="34" charset="0"/>
              <a:buChar char="•"/>
            </a:pPr>
            <a:r>
              <a:rPr lang="en-IE" sz="2000" b="1" dirty="0">
                <a:solidFill>
                  <a:srgbClr val="333399"/>
                </a:solidFill>
              </a:rPr>
              <a:t>1978 – AHCS affiliated to ICTU</a:t>
            </a:r>
          </a:p>
          <a:p>
            <a:pPr marL="342900" indent="-342900">
              <a:lnSpc>
                <a:spcPct val="150000"/>
              </a:lnSpc>
              <a:buFont typeface="Arial" panose="020B0604020202020204" pitchFamily="34" charset="0"/>
              <a:buChar char="•"/>
            </a:pPr>
            <a:r>
              <a:rPr lang="en-IE" sz="2000" b="1" dirty="0">
                <a:solidFill>
                  <a:srgbClr val="333399"/>
                </a:solidFill>
              </a:rPr>
              <a:t>1981 - First Annual Delegate Conference in Burlington Hotel</a:t>
            </a:r>
          </a:p>
          <a:p>
            <a:endParaRPr lang="en-IE" sz="2000" dirty="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794002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2D85-5F7F-8A0B-8402-17FADB13AD89}"/>
              </a:ext>
            </a:extLst>
          </p:cNvPr>
          <p:cNvSpPr txBox="1">
            <a:spLocks noGrp="1"/>
          </p:cNvSpPr>
          <p:nvPr>
            <p:ph type="title"/>
          </p:nvPr>
        </p:nvSpPr>
        <p:spPr/>
        <p:txBody>
          <a:bodyPr/>
          <a:lstStyle/>
          <a:p>
            <a:pPr lvl="0"/>
            <a:r>
              <a:rPr lang="en-IE" b="1" spc="0">
                <a:solidFill>
                  <a:srgbClr val="00B0F0"/>
                </a:solidFill>
              </a:rPr>
              <a:t>Case Scenario 3 – Working From Home</a:t>
            </a:r>
            <a:endParaRPr lang="en-IE"/>
          </a:p>
        </p:txBody>
      </p:sp>
      <p:sp>
        <p:nvSpPr>
          <p:cNvPr id="3" name="Content Placeholder 2">
            <a:extLst>
              <a:ext uri="{FF2B5EF4-FFF2-40B4-BE49-F238E27FC236}">
                <a16:creationId xmlns:a16="http://schemas.microsoft.com/office/drawing/2014/main" id="{AF24F202-FA51-9A4B-6E48-7C86240C267E}"/>
              </a:ext>
            </a:extLst>
          </p:cNvPr>
          <p:cNvSpPr txBox="1">
            <a:spLocks noGrp="1"/>
          </p:cNvSpPr>
          <p:nvPr>
            <p:ph idx="1"/>
          </p:nvPr>
        </p:nvSpPr>
        <p:spPr>
          <a:xfrm>
            <a:off x="822960" y="2241551"/>
            <a:ext cx="7543800" cy="3409228"/>
          </a:xfrm>
        </p:spPr>
        <p:txBody>
          <a:bodyPr>
            <a:normAutofit lnSpcReduction="10000"/>
          </a:bodyPr>
          <a:lstStyle/>
          <a:p>
            <a:pPr lvl="0">
              <a:buFont typeface="Wingdings" pitchFamily="2"/>
              <a:buChar char="Ø"/>
            </a:pPr>
            <a:r>
              <a:rPr lang="en-IE" b="1"/>
              <a:t>Seek Advice From Fulltime Official</a:t>
            </a:r>
          </a:p>
          <a:p>
            <a:pPr lvl="0">
              <a:buFont typeface="Wingdings" pitchFamily="2"/>
              <a:buChar char="Ø"/>
            </a:pPr>
            <a:r>
              <a:rPr lang="en-IE" b="1"/>
              <a:t>What are Departmental Policies on Remote Working</a:t>
            </a:r>
          </a:p>
          <a:p>
            <a:pPr lvl="0">
              <a:buFont typeface="Wingdings" pitchFamily="2"/>
              <a:buChar char="Ø"/>
            </a:pPr>
            <a:r>
              <a:rPr lang="en-IE" b="1"/>
              <a:t>Is an informal approach to H.R. an option</a:t>
            </a:r>
          </a:p>
          <a:p>
            <a:pPr lvl="0">
              <a:buFont typeface="Wingdings" pitchFamily="2"/>
              <a:buChar char="Ø"/>
            </a:pPr>
            <a:r>
              <a:rPr lang="en-IE" b="1"/>
              <a:t>Are there constraints on this specific role associated with remote working</a:t>
            </a:r>
          </a:p>
          <a:p>
            <a:pPr lvl="0">
              <a:buFont typeface="Wingdings" pitchFamily="2"/>
              <a:buChar char="Ø"/>
            </a:pPr>
            <a:r>
              <a:rPr lang="en-IE" b="1"/>
              <a:t>Can H.R. provide agreeable alternatives.</a:t>
            </a:r>
          </a:p>
          <a:p>
            <a:pPr lvl="0">
              <a:buFont typeface="Wingdings" pitchFamily="2"/>
              <a:buChar char="Ø"/>
            </a:pPr>
            <a:r>
              <a:rPr lang="en-IE" b="1"/>
              <a:t>Is a formal approach to the Department necessary.</a:t>
            </a:r>
          </a:p>
          <a:p>
            <a:pPr lvl="0">
              <a:buFont typeface="Wingdings" pitchFamily="2"/>
              <a:buChar char="Ø"/>
            </a:pPr>
            <a:r>
              <a:rPr lang="en-IE" b="1"/>
              <a:t>After gathering all the information, provide the member with an update</a:t>
            </a:r>
          </a:p>
          <a:p>
            <a:pPr lvl="0"/>
            <a:r>
              <a:rPr lang="en-IE" b="1">
                <a:solidFill>
                  <a:srgbClr val="FF0000"/>
                </a:solidFill>
              </a:rPr>
              <a:t>Pursuing an informal approach </a:t>
            </a:r>
            <a:r>
              <a:rPr lang="en-IE" b="1">
                <a:solidFill>
                  <a:srgbClr val="000000"/>
                </a:solidFill>
              </a:rPr>
              <a:t>(Assisted by fulltime Official) </a:t>
            </a:r>
            <a:r>
              <a:rPr lang="en-IE" b="1">
                <a:solidFill>
                  <a:srgbClr val="FF0000"/>
                </a:solidFill>
              </a:rPr>
              <a:t>to achieving a good result for the member can on occasion be the best option</a:t>
            </a:r>
          </a:p>
          <a:p>
            <a:pPr lvl="0"/>
            <a:r>
              <a:rPr lang="en-IE" b="1" i="1">
                <a:solidFill>
                  <a:srgbClr val="000000"/>
                </a:solidFill>
              </a:rPr>
              <a:t>An intervention by the AHCPS does not always bring the required result but it does facilitate exploring the best options available, and provide invaluable support and advice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5B5D-3F93-C7D9-6D38-04793B723857}"/>
              </a:ext>
            </a:extLst>
          </p:cNvPr>
          <p:cNvSpPr txBox="1">
            <a:spLocks noGrp="1"/>
          </p:cNvSpPr>
          <p:nvPr>
            <p:ph type="title"/>
          </p:nvPr>
        </p:nvSpPr>
        <p:spPr/>
        <p:txBody>
          <a:bodyPr/>
          <a:lstStyle/>
          <a:p>
            <a:pPr lvl="0"/>
            <a:r>
              <a:rPr lang="en-IE" b="1" spc="0">
                <a:solidFill>
                  <a:srgbClr val="00B0F0"/>
                </a:solidFill>
              </a:rPr>
              <a:t>Case Scenario 4 - Simultaneous AP/PO Representation</a:t>
            </a:r>
            <a:endParaRPr lang="en-IE"/>
          </a:p>
        </p:txBody>
      </p:sp>
      <p:sp>
        <p:nvSpPr>
          <p:cNvPr id="3" name="Content Placeholder 2">
            <a:extLst>
              <a:ext uri="{FF2B5EF4-FFF2-40B4-BE49-F238E27FC236}">
                <a16:creationId xmlns:a16="http://schemas.microsoft.com/office/drawing/2014/main" id="{1212A401-0DB3-9DEB-DBE1-541CA07052B2}"/>
              </a:ext>
            </a:extLst>
          </p:cNvPr>
          <p:cNvSpPr txBox="1">
            <a:spLocks noGrp="1"/>
          </p:cNvSpPr>
          <p:nvPr>
            <p:ph idx="1"/>
          </p:nvPr>
        </p:nvSpPr>
        <p:spPr/>
        <p:txBody>
          <a:bodyPr/>
          <a:lstStyle/>
          <a:p>
            <a:pPr lvl="0"/>
            <a:r>
              <a:rPr lang="en-IE" sz="2700" b="1">
                <a:solidFill>
                  <a:srgbClr val="FF0000"/>
                </a:solidFill>
              </a:rPr>
              <a:t>Immediately Contact Fulltime Official</a:t>
            </a:r>
          </a:p>
          <a:p>
            <a:pPr lvl="0"/>
            <a:r>
              <a:rPr lang="en-IE" b="1">
                <a:solidFill>
                  <a:srgbClr val="FF0000"/>
                </a:solidFill>
              </a:rPr>
              <a:t>Advise the A.P. that you will immediately arrange representation. (</a:t>
            </a:r>
            <a:r>
              <a:rPr lang="en-IE" b="1">
                <a:solidFill>
                  <a:srgbClr val="000000"/>
                </a:solidFill>
              </a:rPr>
              <a:t>A Fulltime Official)</a:t>
            </a:r>
            <a:endParaRPr lang="en-IE" b="1">
              <a:solidFill>
                <a:srgbClr val="FF0000"/>
              </a:solidFill>
            </a:endParaRPr>
          </a:p>
          <a:p>
            <a:pPr lvl="0"/>
            <a:r>
              <a:rPr lang="en-IE" b="1">
                <a:solidFill>
                  <a:srgbClr val="FF0000"/>
                </a:solidFill>
              </a:rPr>
              <a:t>It may transpire that the P.O. will also require representation </a:t>
            </a:r>
            <a:r>
              <a:rPr lang="en-IE" b="1">
                <a:solidFill>
                  <a:srgbClr val="000000"/>
                </a:solidFill>
              </a:rPr>
              <a:t>(Different fulltime Official)</a:t>
            </a:r>
          </a:p>
          <a:p>
            <a:pPr lvl="0"/>
            <a:r>
              <a:rPr lang="en-IE" b="1">
                <a:solidFill>
                  <a:srgbClr val="000000"/>
                </a:solidFill>
              </a:rPr>
              <a:t>Breakdown what the Key Issues are;</a:t>
            </a:r>
          </a:p>
          <a:p>
            <a:pPr marL="342900" indent="-342900">
              <a:buFont typeface="Calibri Light"/>
              <a:buAutoNum type="arabicPeriod"/>
            </a:pPr>
            <a:r>
              <a:rPr lang="en-IE" b="1">
                <a:solidFill>
                  <a:srgbClr val="000000"/>
                </a:solidFill>
              </a:rPr>
              <a:t>Terminating of probationers contract – </a:t>
            </a:r>
            <a:r>
              <a:rPr lang="en-IE" b="1">
                <a:solidFill>
                  <a:srgbClr val="0070C0"/>
                </a:solidFill>
              </a:rPr>
              <a:t>A.P. </a:t>
            </a:r>
            <a:r>
              <a:rPr lang="en-IE" b="1">
                <a:solidFill>
                  <a:srgbClr val="4472C4"/>
                </a:solidFill>
              </a:rPr>
              <a:t>requires representation</a:t>
            </a:r>
            <a:endParaRPr lang="en-IE" b="1">
              <a:solidFill>
                <a:srgbClr val="0070C0"/>
              </a:solidFill>
            </a:endParaRPr>
          </a:p>
          <a:p>
            <a:pPr marL="342900" indent="-342900">
              <a:buFont typeface="Calibri Light"/>
              <a:buAutoNum type="arabicPeriod"/>
            </a:pPr>
            <a:r>
              <a:rPr lang="en-IE" b="1">
                <a:solidFill>
                  <a:srgbClr val="000000"/>
                </a:solidFill>
              </a:rPr>
              <a:t>Question of pursuance of </a:t>
            </a:r>
            <a:r>
              <a:rPr lang="en-IE" b="1">
                <a:solidFill>
                  <a:srgbClr val="FF0000"/>
                </a:solidFill>
              </a:rPr>
              <a:t>possible</a:t>
            </a:r>
            <a:r>
              <a:rPr lang="en-IE" b="1">
                <a:solidFill>
                  <a:srgbClr val="000000"/>
                </a:solidFill>
              </a:rPr>
              <a:t> issue under the “Dignity at Work Policy” for Civil Servants </a:t>
            </a:r>
            <a:r>
              <a:rPr lang="en-IE" b="1">
                <a:solidFill>
                  <a:srgbClr val="0070C0"/>
                </a:solidFill>
              </a:rPr>
              <a:t>A.P. </a:t>
            </a:r>
            <a:r>
              <a:rPr lang="en-IE" b="1">
                <a:solidFill>
                  <a:srgbClr val="4472C4"/>
                </a:solidFill>
              </a:rPr>
              <a:t>requires representation</a:t>
            </a:r>
            <a:endParaRPr lang="en-IE" b="1">
              <a:solidFill>
                <a:srgbClr val="0070C0"/>
              </a:solidFill>
            </a:endParaRPr>
          </a:p>
          <a:p>
            <a:pPr marL="342900" indent="-342900">
              <a:buFont typeface="Calibri Light"/>
              <a:buAutoNum type="arabicPeriod"/>
            </a:pPr>
            <a:r>
              <a:rPr lang="en-IE" b="1">
                <a:solidFill>
                  <a:srgbClr val="0070C0"/>
                </a:solidFill>
              </a:rPr>
              <a:t>P.O. accused of breaches under “Dignity at Work Policy” in which the A.P. is claiming </a:t>
            </a:r>
            <a:r>
              <a:rPr lang="en-IE" b="1">
                <a:solidFill>
                  <a:srgbClr val="000000"/>
                </a:solidFill>
              </a:rPr>
              <a:t>Bullying in the Workplace. </a:t>
            </a:r>
            <a:r>
              <a:rPr lang="en-IE" b="1">
                <a:solidFill>
                  <a:srgbClr val="4472C4"/>
                </a:solidFill>
              </a:rPr>
              <a:t>P.O. requires representation</a:t>
            </a:r>
            <a:endParaRPr lang="en-IE" b="1">
              <a:solidFill>
                <a:srgbClr val="0070C0"/>
              </a:solidFill>
            </a:endParaRPr>
          </a:p>
          <a:p>
            <a:pPr marL="342900" indent="-342900">
              <a:buFont typeface="Calibri Light"/>
              <a:buAutoNum type="arabicPeriod"/>
            </a:pPr>
            <a:endParaRPr lang="en-IE" b="1">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CBD6-FCFF-35FA-475B-E4B60B55EFEF}"/>
              </a:ext>
            </a:extLst>
          </p:cNvPr>
          <p:cNvSpPr txBox="1">
            <a:spLocks noGrp="1"/>
          </p:cNvSpPr>
          <p:nvPr>
            <p:ph type="title"/>
          </p:nvPr>
        </p:nvSpPr>
        <p:spPr/>
        <p:txBody>
          <a:bodyPr/>
          <a:lstStyle/>
          <a:p>
            <a:pPr lvl="0"/>
            <a:r>
              <a:rPr lang="en-IE" b="1" spc="0">
                <a:solidFill>
                  <a:srgbClr val="00B0F0"/>
                </a:solidFill>
              </a:rPr>
              <a:t>Case Scenario 5 – Higher Scale – Maternity Leave</a:t>
            </a:r>
            <a:endParaRPr lang="en-IE"/>
          </a:p>
        </p:txBody>
      </p:sp>
      <p:sp>
        <p:nvSpPr>
          <p:cNvPr id="3" name="Content Placeholder 2">
            <a:extLst>
              <a:ext uri="{FF2B5EF4-FFF2-40B4-BE49-F238E27FC236}">
                <a16:creationId xmlns:a16="http://schemas.microsoft.com/office/drawing/2014/main" id="{FDE9107A-7B11-0D1E-E9C1-92AA6622DCDD}"/>
              </a:ext>
            </a:extLst>
          </p:cNvPr>
          <p:cNvSpPr txBox="1">
            <a:spLocks noGrp="1"/>
          </p:cNvSpPr>
          <p:nvPr>
            <p:ph idx="1"/>
          </p:nvPr>
        </p:nvSpPr>
        <p:spPr/>
        <p:txBody>
          <a:bodyPr/>
          <a:lstStyle/>
          <a:p>
            <a:pPr lvl="0"/>
            <a:r>
              <a:rPr lang="en-IE" b="1"/>
              <a:t>Get a full outline of events that took place from P.O.</a:t>
            </a:r>
          </a:p>
          <a:p>
            <a:pPr lvl="0"/>
            <a:r>
              <a:rPr lang="en-IE" b="1"/>
              <a:t>Contact Fulltime Official</a:t>
            </a:r>
          </a:p>
          <a:p>
            <a:pPr lvl="0"/>
            <a:r>
              <a:rPr lang="en-IE" b="1"/>
              <a:t>AHCPS corresponds Officially with H.R. in Department </a:t>
            </a:r>
          </a:p>
          <a:p>
            <a:pPr lvl="0"/>
            <a:r>
              <a:rPr lang="en-IE" b="1"/>
              <a:t>Keep member briefed at all stages.</a:t>
            </a:r>
          </a:p>
          <a:p>
            <a:pPr lvl="0"/>
            <a:r>
              <a:rPr lang="en-IE" b="1"/>
              <a:t>AHCPS demand an agreed resolution with official side</a:t>
            </a:r>
          </a:p>
          <a:p>
            <a:pPr lvl="0"/>
            <a:endParaRPr lang="en-IE" b="1"/>
          </a:p>
          <a:p>
            <a:pPr lvl="0"/>
            <a:r>
              <a:rPr lang="en-IE" b="1">
                <a:solidFill>
                  <a:srgbClr val="FF0000"/>
                </a:solidFill>
              </a:rPr>
              <a:t>Once the issue is resolved – convey outcome to member </a:t>
            </a:r>
          </a:p>
          <a:p>
            <a:pPr lvl="0"/>
            <a:endParaRPr lang="en-IE" b="1"/>
          </a:p>
          <a:p>
            <a:pPr lvl="0"/>
            <a:endParaRPr lang="en-IE"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EA55-C7FF-8C9B-11BE-694EB2B733CC}"/>
              </a:ext>
            </a:extLst>
          </p:cNvPr>
          <p:cNvSpPr txBox="1">
            <a:spLocks noGrp="1"/>
          </p:cNvSpPr>
          <p:nvPr>
            <p:ph type="title"/>
          </p:nvPr>
        </p:nvSpPr>
        <p:spPr/>
        <p:txBody>
          <a:bodyPr/>
          <a:lstStyle/>
          <a:p>
            <a:pPr lvl="0"/>
            <a:r>
              <a:rPr lang="en-IE" b="1" spc="0">
                <a:solidFill>
                  <a:srgbClr val="00B0F0"/>
                </a:solidFill>
              </a:rPr>
              <a:t>Case Scenario 6 – Specific Location Promotion – Mobility Request</a:t>
            </a:r>
            <a:endParaRPr lang="en-IE"/>
          </a:p>
        </p:txBody>
      </p:sp>
      <p:sp>
        <p:nvSpPr>
          <p:cNvPr id="3" name="Content Placeholder 2">
            <a:extLst>
              <a:ext uri="{FF2B5EF4-FFF2-40B4-BE49-F238E27FC236}">
                <a16:creationId xmlns:a16="http://schemas.microsoft.com/office/drawing/2014/main" id="{5D407FBB-6523-EACE-04F6-16D4921FECA1}"/>
              </a:ext>
            </a:extLst>
          </p:cNvPr>
          <p:cNvSpPr txBox="1">
            <a:spLocks noGrp="1"/>
          </p:cNvSpPr>
          <p:nvPr>
            <p:ph idx="1"/>
          </p:nvPr>
        </p:nvSpPr>
        <p:spPr/>
        <p:txBody>
          <a:bodyPr/>
          <a:lstStyle/>
          <a:p>
            <a:pPr lvl="0"/>
            <a:r>
              <a:rPr lang="en-IE" b="1"/>
              <a:t>Examine the Facts:</a:t>
            </a:r>
          </a:p>
          <a:p>
            <a:pPr marL="342900" indent="-342900">
              <a:buFont typeface="Calibri Light"/>
              <a:buAutoNum type="arabicPeriod"/>
            </a:pPr>
            <a:r>
              <a:rPr lang="en-IE" b="1"/>
              <a:t>A Location-Specific Competition</a:t>
            </a:r>
          </a:p>
          <a:p>
            <a:pPr marL="342900" indent="-342900">
              <a:buFont typeface="Calibri Light"/>
              <a:buAutoNum type="arabicPeriod"/>
            </a:pPr>
            <a:r>
              <a:rPr lang="en-IE" b="1"/>
              <a:t>Competition Circular – Sets out conditions of taking up offer</a:t>
            </a:r>
          </a:p>
          <a:p>
            <a:pPr marL="342900" indent="-342900">
              <a:buFont typeface="Calibri Light"/>
              <a:buAutoNum type="arabicPeriod"/>
            </a:pPr>
            <a:r>
              <a:rPr lang="en-IE" b="1"/>
              <a:t>H.R. position on mobility</a:t>
            </a:r>
          </a:p>
          <a:p>
            <a:pPr marL="342900" indent="-342900">
              <a:buFont typeface="Calibri Light"/>
              <a:buAutoNum type="arabicPeriod"/>
            </a:pPr>
            <a:r>
              <a:rPr lang="en-IE" b="1"/>
              <a:t>Member was aware of policies and location when accepting the promotion</a:t>
            </a:r>
          </a:p>
          <a:p>
            <a:pPr marL="342900" indent="-342900">
              <a:buFont typeface="Calibri Light"/>
              <a:buAutoNum type="arabicPeriod"/>
            </a:pPr>
            <a:r>
              <a:rPr lang="en-IE" b="1"/>
              <a:t>Option to revert to A.P. role</a:t>
            </a:r>
          </a:p>
          <a:p>
            <a:pPr marL="342900" indent="-342900">
              <a:buFont typeface="Calibri Light"/>
              <a:buAutoNum type="arabicPeriod"/>
            </a:pPr>
            <a:r>
              <a:rPr lang="en-IE" b="1"/>
              <a:t>Consultation with AHCPS officials</a:t>
            </a:r>
          </a:p>
          <a:p>
            <a:pPr marL="342900" indent="-342900">
              <a:buFont typeface="Calibri Light"/>
              <a:buAutoNum type="arabicPeriod"/>
            </a:pPr>
            <a:r>
              <a:rPr lang="en-IE" b="1"/>
              <a:t>Explore any informal arrangement agreeable to Official side</a:t>
            </a:r>
          </a:p>
          <a:p>
            <a:pPr marL="342900" indent="-342900">
              <a:buFont typeface="Calibri Light"/>
              <a:buAutoNum type="arabicPeriod"/>
            </a:pPr>
            <a:r>
              <a:rPr lang="en-IE" b="1">
                <a:solidFill>
                  <a:srgbClr val="FF0000"/>
                </a:solidFill>
              </a:rPr>
              <a:t>Outline outcome to member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A3CD-F5C8-0A48-9269-B0CCF2530656}"/>
              </a:ext>
            </a:extLst>
          </p:cNvPr>
          <p:cNvSpPr txBox="1">
            <a:spLocks noGrp="1"/>
          </p:cNvSpPr>
          <p:nvPr>
            <p:ph type="title"/>
          </p:nvPr>
        </p:nvSpPr>
        <p:spPr/>
        <p:txBody>
          <a:bodyPr/>
          <a:lstStyle/>
          <a:p>
            <a:pPr lvl="0"/>
            <a:r>
              <a:rPr lang="en-IE" b="1" spc="0">
                <a:solidFill>
                  <a:srgbClr val="00B0F0"/>
                </a:solidFill>
              </a:rPr>
              <a:t>Developing as a Branch Representative</a:t>
            </a:r>
            <a:endParaRPr lang="en-IE" b="1"/>
          </a:p>
        </p:txBody>
      </p:sp>
      <p:sp>
        <p:nvSpPr>
          <p:cNvPr id="3" name="Content Placeholder 2">
            <a:extLst>
              <a:ext uri="{FF2B5EF4-FFF2-40B4-BE49-F238E27FC236}">
                <a16:creationId xmlns:a16="http://schemas.microsoft.com/office/drawing/2014/main" id="{8DA8B558-B71A-9C4C-04A7-F849BDD9A455}"/>
              </a:ext>
            </a:extLst>
          </p:cNvPr>
          <p:cNvSpPr txBox="1">
            <a:spLocks noGrp="1"/>
          </p:cNvSpPr>
          <p:nvPr>
            <p:ph idx="1"/>
          </p:nvPr>
        </p:nvSpPr>
        <p:spPr>
          <a:xfrm>
            <a:off x="822960" y="2241551"/>
            <a:ext cx="7543800" cy="3967764"/>
          </a:xfrm>
        </p:spPr>
        <p:txBody>
          <a:bodyPr/>
          <a:lstStyle/>
          <a:p>
            <a:pPr marL="0" indent="0">
              <a:buNone/>
            </a:pPr>
            <a:r>
              <a:rPr lang="en-IE" sz="5400" b="1">
                <a:solidFill>
                  <a:srgbClr val="00B0F0"/>
                </a:solidFill>
              </a:rPr>
              <a:t>C</a:t>
            </a:r>
            <a:r>
              <a:rPr lang="en-IE" sz="3300" b="1"/>
              <a:t>ollaboration</a:t>
            </a:r>
          </a:p>
          <a:p>
            <a:pPr marL="0" indent="0">
              <a:buNone/>
            </a:pPr>
            <a:r>
              <a:rPr lang="en-IE" sz="5400" b="1">
                <a:solidFill>
                  <a:srgbClr val="00B0F0"/>
                </a:solidFill>
              </a:rPr>
              <a:t>C</a:t>
            </a:r>
            <a:r>
              <a:rPr lang="en-IE" sz="3300" b="1"/>
              <a:t>onsultation</a:t>
            </a:r>
          </a:p>
          <a:p>
            <a:pPr marL="0" indent="0">
              <a:buNone/>
            </a:pPr>
            <a:r>
              <a:rPr lang="en-IE" sz="5400" b="1">
                <a:solidFill>
                  <a:srgbClr val="00B0F0"/>
                </a:solidFill>
              </a:rPr>
              <a:t>C</a:t>
            </a:r>
            <a:r>
              <a:rPr lang="en-IE" sz="3300" b="1"/>
              <a:t>ommunication</a:t>
            </a:r>
          </a:p>
          <a:p>
            <a:pPr marL="0" indent="0">
              <a:buNone/>
            </a:pPr>
            <a:r>
              <a:rPr lang="en-IE" sz="5400" b="1">
                <a:solidFill>
                  <a:srgbClr val="00B0F0"/>
                </a:solidFill>
              </a:rPr>
              <a:t>C</a:t>
            </a:r>
            <a:r>
              <a:rPr lang="en-IE" sz="3300" b="1"/>
              <a:t>onfidentiality</a:t>
            </a:r>
          </a:p>
          <a:p>
            <a:pPr lvl="0"/>
            <a:endParaRPr lang="en-IE" sz="3300"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827B-EFF1-C1A8-BF53-4D84E77C4E67}"/>
              </a:ext>
            </a:extLst>
          </p:cNvPr>
          <p:cNvSpPr txBox="1">
            <a:spLocks noGrp="1"/>
          </p:cNvSpPr>
          <p:nvPr>
            <p:ph type="title"/>
          </p:nvPr>
        </p:nvSpPr>
        <p:spPr/>
        <p:txBody>
          <a:bodyPr/>
          <a:lstStyle/>
          <a:p>
            <a:pPr lvl="0"/>
            <a:r>
              <a:rPr lang="en-IE" b="1" spc="0">
                <a:solidFill>
                  <a:srgbClr val="00B0F0"/>
                </a:solidFill>
              </a:rPr>
              <a:t>Developing as a Branch Representative</a:t>
            </a:r>
            <a:endParaRPr lang="en-IE"/>
          </a:p>
        </p:txBody>
      </p:sp>
      <p:sp>
        <p:nvSpPr>
          <p:cNvPr id="3" name="Content Placeholder 2">
            <a:extLst>
              <a:ext uri="{FF2B5EF4-FFF2-40B4-BE49-F238E27FC236}">
                <a16:creationId xmlns:a16="http://schemas.microsoft.com/office/drawing/2014/main" id="{8316B8ED-D973-BEE8-A0B1-01C28BB11CCD}"/>
              </a:ext>
            </a:extLst>
          </p:cNvPr>
          <p:cNvSpPr txBox="1">
            <a:spLocks noGrp="1"/>
          </p:cNvSpPr>
          <p:nvPr>
            <p:ph idx="1"/>
          </p:nvPr>
        </p:nvSpPr>
        <p:spPr/>
        <p:txBody>
          <a:bodyPr/>
          <a:lstStyle/>
          <a:p>
            <a:pPr lvl="0"/>
            <a:r>
              <a:rPr lang="en-IE" sz="5400"/>
              <a:t>B</a:t>
            </a:r>
            <a:r>
              <a:rPr lang="en-IE" sz="3300"/>
              <a:t>uilding </a:t>
            </a:r>
            <a:r>
              <a:rPr lang="en-IE" sz="5400"/>
              <a:t>R</a:t>
            </a:r>
            <a:r>
              <a:rPr lang="en-IE" sz="3300"/>
              <a:t>elationships</a:t>
            </a:r>
          </a:p>
          <a:p>
            <a:pPr lvl="0"/>
            <a:r>
              <a:rPr lang="en-IE" sz="5400"/>
              <a:t>B</a:t>
            </a:r>
            <a:r>
              <a:rPr lang="en-IE" sz="3300"/>
              <a:t>uilding </a:t>
            </a:r>
            <a:r>
              <a:rPr lang="en-IE" sz="5400"/>
              <a:t>T</a:t>
            </a:r>
            <a:r>
              <a:rPr lang="en-IE" sz="3300"/>
              <a:t>rust</a:t>
            </a:r>
          </a:p>
          <a:p>
            <a:pPr lvl="0"/>
            <a:r>
              <a:rPr lang="en-IE" sz="5400"/>
              <a:t>B</a:t>
            </a:r>
            <a:r>
              <a:rPr lang="en-IE" sz="3300"/>
              <a:t>uilding </a:t>
            </a:r>
            <a:r>
              <a:rPr lang="en-IE" sz="5400"/>
              <a:t>R</a:t>
            </a:r>
            <a:r>
              <a:rPr lang="en-IE" sz="3300"/>
              <a:t>espect</a:t>
            </a:r>
            <a:endParaRPr lang="en-IE" sz="5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30CA-2503-475D-6929-174F876976F0}"/>
              </a:ext>
            </a:extLst>
          </p:cNvPr>
          <p:cNvSpPr txBox="1">
            <a:spLocks noGrp="1"/>
          </p:cNvSpPr>
          <p:nvPr>
            <p:ph type="title"/>
          </p:nvPr>
        </p:nvSpPr>
        <p:spPr/>
        <p:txBody>
          <a:bodyPr/>
          <a:lstStyle/>
          <a:p>
            <a:pPr lvl="0"/>
            <a:r>
              <a:rPr lang="en-IE" b="1" spc="0">
                <a:solidFill>
                  <a:srgbClr val="00B0F0"/>
                </a:solidFill>
              </a:rPr>
              <a:t>Developing as a Branch Representative</a:t>
            </a:r>
            <a:endParaRPr lang="en-IE"/>
          </a:p>
        </p:txBody>
      </p:sp>
      <p:sp>
        <p:nvSpPr>
          <p:cNvPr id="3" name="Content Placeholder 2">
            <a:extLst>
              <a:ext uri="{FF2B5EF4-FFF2-40B4-BE49-F238E27FC236}">
                <a16:creationId xmlns:a16="http://schemas.microsoft.com/office/drawing/2014/main" id="{EF3D21CC-59E0-F0C6-06C7-EB9F1BF4789A}"/>
              </a:ext>
            </a:extLst>
          </p:cNvPr>
          <p:cNvSpPr txBox="1">
            <a:spLocks noGrp="1"/>
          </p:cNvSpPr>
          <p:nvPr>
            <p:ph idx="1"/>
          </p:nvPr>
        </p:nvSpPr>
        <p:spPr>
          <a:xfrm>
            <a:off x="822960" y="2241551"/>
            <a:ext cx="7543800" cy="3303176"/>
          </a:xfrm>
        </p:spPr>
        <p:txBody>
          <a:bodyPr/>
          <a:lstStyle/>
          <a:p>
            <a:pPr marL="0" indent="0">
              <a:lnSpc>
                <a:spcPct val="80000"/>
              </a:lnSpc>
              <a:buNone/>
            </a:pPr>
            <a:r>
              <a:rPr lang="en-IE" sz="5400" b="1"/>
              <a:t>R</a:t>
            </a:r>
            <a:r>
              <a:rPr lang="en-IE" sz="3300" b="1"/>
              <a:t>eflecting your own viewpoint </a:t>
            </a:r>
          </a:p>
          <a:p>
            <a:pPr marL="0" indent="0">
              <a:lnSpc>
                <a:spcPct val="80000"/>
              </a:lnSpc>
              <a:buNone/>
            </a:pPr>
            <a:r>
              <a:rPr lang="en-IE" sz="5400" b="1"/>
              <a:t>R</a:t>
            </a:r>
            <a:r>
              <a:rPr lang="en-IE" sz="3300" b="1"/>
              <a:t>especting other viewpoints</a:t>
            </a:r>
          </a:p>
          <a:p>
            <a:pPr marL="0" indent="0">
              <a:lnSpc>
                <a:spcPct val="80000"/>
              </a:lnSpc>
              <a:buNone/>
            </a:pPr>
            <a:r>
              <a:rPr lang="en-IE" sz="5400" b="1"/>
              <a:t>R</a:t>
            </a:r>
            <a:r>
              <a:rPr lang="en-IE" sz="3300" b="1"/>
              <a:t>emain realistic on what’s achievable</a:t>
            </a:r>
          </a:p>
          <a:p>
            <a:pPr marL="0" indent="0">
              <a:lnSpc>
                <a:spcPct val="80000"/>
              </a:lnSpc>
              <a:buNone/>
            </a:pPr>
            <a:r>
              <a:rPr lang="en-IE" sz="5400" b="1"/>
              <a:t>R</a:t>
            </a:r>
            <a:r>
              <a:rPr lang="en-IE" sz="3300" b="1"/>
              <a:t>ecognise constraints on all sides</a:t>
            </a:r>
            <a:endParaRPr lang="en-IE" sz="5400" b="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0013-1B3D-8F41-D51E-F977F45D7286}"/>
              </a:ext>
            </a:extLst>
          </p:cNvPr>
          <p:cNvSpPr txBox="1">
            <a:spLocks noGrp="1"/>
          </p:cNvSpPr>
          <p:nvPr>
            <p:ph type="title"/>
          </p:nvPr>
        </p:nvSpPr>
        <p:spPr/>
        <p:txBody>
          <a:bodyPr/>
          <a:lstStyle/>
          <a:p>
            <a:pPr lvl="0"/>
            <a:r>
              <a:rPr lang="en-IE" b="1" spc="0">
                <a:solidFill>
                  <a:srgbClr val="00B0F0"/>
                </a:solidFill>
              </a:rPr>
              <a:t>Developing as a Branch Representative</a:t>
            </a:r>
            <a:endParaRPr lang="en-IE"/>
          </a:p>
        </p:txBody>
      </p:sp>
      <p:sp>
        <p:nvSpPr>
          <p:cNvPr id="3" name="Content Placeholder 2">
            <a:extLst>
              <a:ext uri="{FF2B5EF4-FFF2-40B4-BE49-F238E27FC236}">
                <a16:creationId xmlns:a16="http://schemas.microsoft.com/office/drawing/2014/main" id="{296B16FA-6C8B-0D1A-622E-80A6D94A008A}"/>
              </a:ext>
            </a:extLst>
          </p:cNvPr>
          <p:cNvSpPr txBox="1">
            <a:spLocks noGrp="1"/>
          </p:cNvSpPr>
          <p:nvPr>
            <p:ph idx="1"/>
          </p:nvPr>
        </p:nvSpPr>
        <p:spPr>
          <a:xfrm>
            <a:off x="822960" y="2241551"/>
            <a:ext cx="7543800" cy="3331458"/>
          </a:xfrm>
        </p:spPr>
        <p:txBody>
          <a:bodyPr/>
          <a:lstStyle/>
          <a:p>
            <a:pPr lvl="0">
              <a:lnSpc>
                <a:spcPct val="80000"/>
              </a:lnSpc>
            </a:pPr>
            <a:r>
              <a:rPr lang="en-IE" sz="5400" b="1"/>
              <a:t>U</a:t>
            </a:r>
            <a:r>
              <a:rPr lang="en-IE" sz="3300" b="1"/>
              <a:t>nderstanding</a:t>
            </a:r>
          </a:p>
          <a:p>
            <a:pPr lvl="0">
              <a:lnSpc>
                <a:spcPct val="80000"/>
              </a:lnSpc>
            </a:pPr>
            <a:r>
              <a:rPr lang="en-IE" sz="5400" b="1"/>
              <a:t>E</a:t>
            </a:r>
            <a:r>
              <a:rPr lang="en-IE" sz="3300" b="1"/>
              <a:t>mpathy</a:t>
            </a:r>
          </a:p>
          <a:p>
            <a:pPr lvl="0">
              <a:lnSpc>
                <a:spcPct val="80000"/>
              </a:lnSpc>
            </a:pPr>
            <a:r>
              <a:rPr lang="en-IE" sz="5400" b="1"/>
              <a:t>D</a:t>
            </a:r>
            <a:r>
              <a:rPr lang="en-IE" sz="3300" b="1"/>
              <a:t>etermination</a:t>
            </a:r>
          </a:p>
          <a:p>
            <a:pPr lvl="0">
              <a:lnSpc>
                <a:spcPct val="80000"/>
              </a:lnSpc>
            </a:pPr>
            <a:r>
              <a:rPr lang="en-IE" sz="5400" b="1"/>
              <a:t>S</a:t>
            </a:r>
            <a:r>
              <a:rPr lang="en-IE" sz="3300" b="1"/>
              <a:t>olution Focused</a:t>
            </a:r>
            <a:endParaRPr lang="en-IE" sz="5400" b="1"/>
          </a:p>
          <a:p>
            <a:pPr lvl="0">
              <a:lnSpc>
                <a:spcPct val="80000"/>
              </a:lnSpc>
            </a:pPr>
            <a:endParaRPr lang="en-IE" sz="54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A8AB-5772-02DE-7DFB-F4DEDF17FE45}"/>
              </a:ext>
            </a:extLst>
          </p:cNvPr>
          <p:cNvSpPr txBox="1">
            <a:spLocks noGrp="1"/>
          </p:cNvSpPr>
          <p:nvPr>
            <p:ph type="title"/>
          </p:nvPr>
        </p:nvSpPr>
        <p:spPr/>
        <p:txBody>
          <a:bodyPr/>
          <a:lstStyle/>
          <a:p>
            <a:pPr lvl="0"/>
            <a:r>
              <a:rPr lang="en-IE" b="1" spc="0">
                <a:solidFill>
                  <a:srgbClr val="00B0F0"/>
                </a:solidFill>
              </a:rPr>
              <a:t>Developing as a Branch Representative</a:t>
            </a:r>
            <a:endParaRPr lang="en-IE"/>
          </a:p>
        </p:txBody>
      </p:sp>
      <p:sp>
        <p:nvSpPr>
          <p:cNvPr id="3" name="Content Placeholder 2">
            <a:extLst>
              <a:ext uri="{FF2B5EF4-FFF2-40B4-BE49-F238E27FC236}">
                <a16:creationId xmlns:a16="http://schemas.microsoft.com/office/drawing/2014/main" id="{C1C5FAF5-38B8-97D5-74A4-0FB10DF436B3}"/>
              </a:ext>
            </a:extLst>
          </p:cNvPr>
          <p:cNvSpPr txBox="1">
            <a:spLocks noGrp="1"/>
          </p:cNvSpPr>
          <p:nvPr>
            <p:ph idx="1"/>
          </p:nvPr>
        </p:nvSpPr>
        <p:spPr>
          <a:xfrm>
            <a:off x="822960" y="2241551"/>
            <a:ext cx="7543800" cy="3373875"/>
          </a:xfrm>
        </p:spPr>
        <p:txBody>
          <a:bodyPr/>
          <a:lstStyle/>
          <a:p>
            <a:pPr lvl="0">
              <a:lnSpc>
                <a:spcPct val="80000"/>
              </a:lnSpc>
            </a:pPr>
            <a:r>
              <a:rPr lang="en-IE" sz="5400" b="1"/>
              <a:t>F</a:t>
            </a:r>
            <a:r>
              <a:rPr lang="en-IE" sz="3300" b="1"/>
              <a:t>ulltime Officials</a:t>
            </a:r>
          </a:p>
          <a:p>
            <a:pPr lvl="0">
              <a:lnSpc>
                <a:spcPct val="80000"/>
              </a:lnSpc>
            </a:pPr>
            <a:r>
              <a:rPr lang="en-IE" sz="5400" b="1"/>
              <a:t>B</a:t>
            </a:r>
            <a:r>
              <a:rPr lang="en-IE" sz="3300" b="1"/>
              <a:t>ranch Committee</a:t>
            </a:r>
          </a:p>
          <a:p>
            <a:pPr lvl="0">
              <a:lnSpc>
                <a:spcPct val="80000"/>
              </a:lnSpc>
            </a:pPr>
            <a:r>
              <a:rPr lang="en-IE" sz="5400" b="1"/>
              <a:t>H</a:t>
            </a:r>
            <a:r>
              <a:rPr lang="en-IE" sz="3300" b="1"/>
              <a:t>uman Resources</a:t>
            </a:r>
          </a:p>
          <a:p>
            <a:pPr lvl="0">
              <a:lnSpc>
                <a:spcPct val="80000"/>
              </a:lnSpc>
            </a:pPr>
            <a:r>
              <a:rPr lang="en-IE" sz="5400" b="1"/>
              <a:t>E</a:t>
            </a:r>
            <a:r>
              <a:rPr lang="en-IE" sz="3300" b="1"/>
              <a:t>mployee Assistance Service</a:t>
            </a:r>
            <a:endParaRPr lang="en-IE" sz="5400" b="1"/>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00-1A3D-0993-B031-0D51E58E5857}"/>
              </a:ext>
            </a:extLst>
          </p:cNvPr>
          <p:cNvSpPr txBox="1">
            <a:spLocks noGrp="1"/>
          </p:cNvSpPr>
          <p:nvPr>
            <p:ph type="title"/>
          </p:nvPr>
        </p:nvSpPr>
        <p:spPr/>
        <p:txBody>
          <a:bodyPr/>
          <a:lstStyle/>
          <a:p>
            <a:pPr lvl="0"/>
            <a:r>
              <a:rPr lang="en-IE" b="1" spc="0">
                <a:solidFill>
                  <a:srgbClr val="00B0F0"/>
                </a:solidFill>
              </a:rPr>
              <a:t>Developing as a Branch Representative</a:t>
            </a:r>
            <a:endParaRPr lang="en-IE"/>
          </a:p>
        </p:txBody>
      </p:sp>
      <p:sp>
        <p:nvSpPr>
          <p:cNvPr id="3" name="Content Placeholder 2">
            <a:extLst>
              <a:ext uri="{FF2B5EF4-FFF2-40B4-BE49-F238E27FC236}">
                <a16:creationId xmlns:a16="http://schemas.microsoft.com/office/drawing/2014/main" id="{F5F7676E-87B1-A405-19E6-EB2AB1374EAA}"/>
              </a:ext>
            </a:extLst>
          </p:cNvPr>
          <p:cNvSpPr txBox="1">
            <a:spLocks noGrp="1"/>
          </p:cNvSpPr>
          <p:nvPr>
            <p:ph idx="1"/>
          </p:nvPr>
        </p:nvSpPr>
        <p:spPr/>
        <p:txBody>
          <a:bodyPr/>
          <a:lstStyle/>
          <a:p>
            <a:pPr lvl="0">
              <a:lnSpc>
                <a:spcPct val="80000"/>
              </a:lnSpc>
            </a:pPr>
            <a:r>
              <a:rPr lang="en-IE" sz="5400" b="1"/>
              <a:t>It’s Great,</a:t>
            </a:r>
          </a:p>
          <a:p>
            <a:pPr lvl="4">
              <a:lnSpc>
                <a:spcPct val="80000"/>
              </a:lnSpc>
            </a:pPr>
            <a:r>
              <a:rPr lang="en-IE" sz="4950" b="1"/>
              <a:t>But</a:t>
            </a:r>
          </a:p>
          <a:p>
            <a:pPr lvl="5">
              <a:lnSpc>
                <a:spcPct val="80000"/>
              </a:lnSpc>
              <a:buSzPct val="100000"/>
              <a:buFont typeface="Arial" pitchFamily="34"/>
            </a:pPr>
            <a:r>
              <a:rPr lang="en-IE" sz="5250" b="1" i="1">
                <a:solidFill>
                  <a:srgbClr val="000000"/>
                </a:solidFill>
                <a:latin typeface="Calibri"/>
              </a:rPr>
              <a:t>Why become-</a:t>
            </a:r>
          </a:p>
          <a:p>
            <a:pPr marL="1714500" lvl="5" indent="0">
              <a:lnSpc>
                <a:spcPct val="80000"/>
              </a:lnSpc>
              <a:buNone/>
            </a:pPr>
            <a:r>
              <a:rPr lang="en-IE" sz="5250" b="1" i="1">
                <a:solidFill>
                  <a:srgbClr val="000000"/>
                </a:solidFill>
                <a:latin typeface="Calibri"/>
              </a:rPr>
              <a:t>   -Branch Rep?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44BA72-CF9E-7BC3-389D-6C2EBC9DF5DE}"/>
              </a:ext>
            </a:extLst>
          </p:cNvPr>
          <p:cNvPicPr>
            <a:picLocks noChangeAspect="1"/>
          </p:cNvPicPr>
          <p:nvPr/>
        </p:nvPicPr>
        <p:blipFill>
          <a:blip r:embed="rId2"/>
          <a:stretch>
            <a:fillRect/>
          </a:stretch>
        </p:blipFill>
        <p:spPr>
          <a:xfrm>
            <a:off x="251521" y="116633"/>
            <a:ext cx="3312368" cy="2862066"/>
          </a:xfrm>
          <a:prstGeom prst="rect">
            <a:avLst/>
          </a:prstGeom>
        </p:spPr>
      </p:pic>
      <p:grpSp>
        <p:nvGrpSpPr>
          <p:cNvPr id="5" name="Group 4">
            <a:extLst>
              <a:ext uri="{FF2B5EF4-FFF2-40B4-BE49-F238E27FC236}">
                <a16:creationId xmlns:a16="http://schemas.microsoft.com/office/drawing/2014/main" id="{FE5F2BB0-8BDB-6677-9455-4B2D22F442C4}"/>
              </a:ext>
            </a:extLst>
          </p:cNvPr>
          <p:cNvGrpSpPr/>
          <p:nvPr/>
        </p:nvGrpSpPr>
        <p:grpSpPr>
          <a:xfrm>
            <a:off x="40884" y="2636912"/>
            <a:ext cx="8879756" cy="2000548"/>
            <a:chOff x="703584" y="238400"/>
            <a:chExt cx="11382246" cy="2321632"/>
          </a:xfrm>
        </p:grpSpPr>
        <p:sp>
          <p:nvSpPr>
            <p:cNvPr id="6" name="TextBox 5">
              <a:extLst>
                <a:ext uri="{FF2B5EF4-FFF2-40B4-BE49-F238E27FC236}">
                  <a16:creationId xmlns:a16="http://schemas.microsoft.com/office/drawing/2014/main" id="{A3310A32-D9F4-D475-4B13-7A34B412D28A}"/>
                </a:ext>
              </a:extLst>
            </p:cNvPr>
            <p:cNvSpPr txBox="1"/>
            <p:nvPr/>
          </p:nvSpPr>
          <p:spPr>
            <a:xfrm>
              <a:off x="6424240" y="238400"/>
              <a:ext cx="5661590" cy="2321632"/>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333399"/>
                </a:solidFill>
                <a:effectLst/>
                <a:uLnTx/>
                <a:uFillTx/>
                <a:latin typeface="Calibri" panose="020F0502020204030204"/>
                <a:cs typeface="Times New Roman" panose="02020603050405020304" pitchFamily="18"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333399"/>
                  </a:solidFill>
                  <a:latin typeface="Calibri" panose="020F0502020204030204"/>
                  <a:cs typeface="Times New Roman" panose="02020603050405020304" pitchFamily="18" charset="0"/>
                </a:rPr>
                <a:t>1997 – the AHCS became the Association of Higher Civil &amp; Public Servants – AHCPS.</a:t>
              </a:r>
              <a:endParaRPr kumimoji="0" lang="en-US" sz="2400" b="1" strike="noStrike" kern="1200" cap="none" spc="0" normalizeH="0" baseline="0" noProof="0" dirty="0">
                <a:ln>
                  <a:noFill/>
                </a:ln>
                <a:solidFill>
                  <a:srgbClr val="333399"/>
                </a:solidFill>
                <a:effectLst/>
                <a:uLnTx/>
                <a:uFillTx/>
                <a:latin typeface="Calibri" panose="020F0502020204030204"/>
                <a:cs typeface="Times New Roman" panose="02020603050405020304" pitchFamily="18"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333399"/>
                </a:solidFill>
                <a:latin typeface="Calibri" panose="020F0502020204030204"/>
                <a:cs typeface="Times New Roman" panose="02020603050405020304" pitchFamily="18" charset="0"/>
              </a:endParaRPr>
            </a:p>
          </p:txBody>
        </p:sp>
        <p:pic>
          <p:nvPicPr>
            <p:cNvPr id="7" name="Picture 6">
              <a:extLst>
                <a:ext uri="{FF2B5EF4-FFF2-40B4-BE49-F238E27FC236}">
                  <a16:creationId xmlns:a16="http://schemas.microsoft.com/office/drawing/2014/main" id="{F45A6D6E-840A-5C5C-E7CD-44D5D98C370C}"/>
                </a:ext>
              </a:extLst>
            </p:cNvPr>
            <p:cNvPicPr>
              <a:picLocks noChangeAspect="1"/>
            </p:cNvPicPr>
            <p:nvPr/>
          </p:nvPicPr>
          <p:blipFill rotWithShape="1">
            <a:blip r:embed="rId3">
              <a:extLst>
                <a:ext uri="{28A0092B-C50C-407E-A947-70E740481C1C}">
                  <a14:useLocalDpi xmlns:a14="http://schemas.microsoft.com/office/drawing/2010/main" val="0"/>
                </a:ext>
              </a:extLst>
            </a:blip>
            <a:srcRect l="17388"/>
            <a:stretch/>
          </p:blipFill>
          <p:spPr>
            <a:xfrm>
              <a:off x="703584" y="841728"/>
              <a:ext cx="5062331" cy="1503905"/>
            </a:xfrm>
            <a:prstGeom prst="rect">
              <a:avLst/>
            </a:prstGeom>
          </p:spPr>
        </p:pic>
      </p:grpSp>
      <p:pic>
        <p:nvPicPr>
          <p:cNvPr id="8" name="Picture 2" descr="Image result for veterinary officers association ireland">
            <a:extLst>
              <a:ext uri="{FF2B5EF4-FFF2-40B4-BE49-F238E27FC236}">
                <a16:creationId xmlns:a16="http://schemas.microsoft.com/office/drawing/2014/main" id="{2599E249-C7ED-C6B5-F77A-BC252BCB3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5" y="5229200"/>
            <a:ext cx="4137960" cy="11408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B93790-9625-5C40-EC58-53EDEEA15C4D}"/>
              </a:ext>
            </a:extLst>
          </p:cNvPr>
          <p:cNvSpPr txBox="1"/>
          <p:nvPr/>
        </p:nvSpPr>
        <p:spPr>
          <a:xfrm>
            <a:off x="4572000" y="4941168"/>
            <a:ext cx="4320480" cy="3293209"/>
          </a:xfrm>
          <a:prstGeom prst="rect">
            <a:avLst/>
          </a:prstGeom>
          <a:noFill/>
        </p:spPr>
        <p:txBody>
          <a:bodyPr wrap="square" rtlCol="0">
            <a:spAutoFit/>
          </a:bodyPr>
          <a:lstStyle/>
          <a:p>
            <a:pPr marL="342900" lvl="0" indent="-342900">
              <a:buFont typeface="Arial" panose="020B0604020202020204" pitchFamily="34" charset="0"/>
              <a:buChar char="•"/>
            </a:pPr>
            <a:r>
              <a:rPr lang="en-US" sz="2400" b="1" dirty="0">
                <a:solidFill>
                  <a:srgbClr val="333399"/>
                </a:solidFill>
                <a:cs typeface="Times New Roman" panose="02020603050405020304" pitchFamily="18" charset="0"/>
              </a:rPr>
              <a:t>Also in 1997, agreed that the General Secretary would act as Negotiating Secretary for the Veterinary Officers Association (VOA)</a:t>
            </a:r>
          </a:p>
          <a:p>
            <a:pPr marL="342900" lvl="0" indent="-342900">
              <a:buFont typeface="Arial" panose="020B0604020202020204" pitchFamily="34" charset="0"/>
              <a:buChar char="•"/>
            </a:pPr>
            <a:endParaRPr lang="en-US" sz="2400" b="1" dirty="0">
              <a:solidFill>
                <a:srgbClr val="333399"/>
              </a:solidFill>
              <a:cs typeface="Times New Roman" panose="02020603050405020304" pitchFamily="18" charset="0"/>
            </a:endParaRPr>
          </a:p>
          <a:p>
            <a:pPr marL="342900" lvl="0" indent="-342900">
              <a:buFont typeface="Arial" panose="020B0604020202020204" pitchFamily="34" charset="0"/>
              <a:buChar char="•"/>
            </a:pPr>
            <a:r>
              <a:rPr lang="en-US" sz="2400" b="1" dirty="0">
                <a:solidFill>
                  <a:srgbClr val="333399"/>
                </a:solidFill>
                <a:cs typeface="Times New Roman" panose="02020603050405020304" pitchFamily="18" charset="0"/>
              </a:rPr>
              <a:t>       </a:t>
            </a:r>
          </a:p>
          <a:p>
            <a:pPr marL="342900" lvl="0" indent="-342900">
              <a:buFont typeface="Arial" panose="020B0604020202020204" pitchFamily="34" charset="0"/>
              <a:buChar char="•"/>
            </a:pPr>
            <a:r>
              <a:rPr lang="en-US" sz="2400" b="1" dirty="0">
                <a:solidFill>
                  <a:srgbClr val="333399"/>
                </a:solidFill>
                <a:cs typeface="Times New Roman" panose="02020603050405020304" pitchFamily="18" charset="0"/>
              </a:rPr>
              <a:t>   </a:t>
            </a:r>
          </a:p>
          <a:p>
            <a:pPr marL="285750" indent="-285750">
              <a:buFont typeface="Arial" panose="020B0604020202020204" pitchFamily="34" charset="0"/>
              <a:buChar char="•"/>
            </a:pPr>
            <a:endParaRPr lang="en-IE" dirty="0">
              <a:solidFill>
                <a:srgbClr val="333399"/>
              </a:solidFill>
            </a:endParaRPr>
          </a:p>
        </p:txBody>
      </p:sp>
      <p:sp>
        <p:nvSpPr>
          <p:cNvPr id="11" name="TextBox 10">
            <a:extLst>
              <a:ext uri="{FF2B5EF4-FFF2-40B4-BE49-F238E27FC236}">
                <a16:creationId xmlns:a16="http://schemas.microsoft.com/office/drawing/2014/main" id="{8A23DD08-BE2C-7028-D159-EA3B94BCCB86}"/>
              </a:ext>
            </a:extLst>
          </p:cNvPr>
          <p:cNvSpPr txBox="1"/>
          <p:nvPr/>
        </p:nvSpPr>
        <p:spPr>
          <a:xfrm>
            <a:off x="4521697" y="836712"/>
            <a:ext cx="4593264" cy="1200329"/>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33399"/>
                </a:solidFill>
                <a:effectLst/>
                <a:uLnTx/>
                <a:uFillTx/>
                <a:latin typeface="Calibri" panose="020F0502020204030204"/>
                <a:cs typeface="Times New Roman" panose="02020603050405020304" pitchFamily="18" charset="0"/>
              </a:rPr>
              <a:t>1985 - staff</a:t>
            </a:r>
            <a:r>
              <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rPr>
              <a:t> </a:t>
            </a:r>
            <a:r>
              <a:rPr lang="en-US" sz="2400" b="1" dirty="0">
                <a:solidFill>
                  <a:srgbClr val="333399"/>
                </a:solidFill>
                <a:latin typeface="Calibri" panose="020F0502020204030204"/>
                <a:cs typeface="Times New Roman" panose="02020603050405020304" pitchFamily="18" charset="0"/>
              </a:rPr>
              <a:t>of </a:t>
            </a:r>
            <a:r>
              <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rPr>
              <a:t>three - </a:t>
            </a:r>
            <a:r>
              <a:rPr kumimoji="0" lang="en-US" sz="2400" b="1" i="0" u="none" strike="noStrike" kern="1200" cap="none" spc="0" normalizeH="0" noProof="0" dirty="0" err="1">
                <a:ln>
                  <a:noFill/>
                </a:ln>
                <a:solidFill>
                  <a:srgbClr val="333399"/>
                </a:solidFill>
                <a:effectLst/>
                <a:uLnTx/>
                <a:uFillTx/>
                <a:latin typeface="Calibri" panose="020F0502020204030204"/>
                <a:cs typeface="Times New Roman" panose="02020603050405020304" pitchFamily="18" charset="0"/>
              </a:rPr>
              <a:t>hq</a:t>
            </a:r>
            <a:r>
              <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rPr>
              <a:t> premises purchased at Warner’s Lane.</a:t>
            </a:r>
          </a:p>
        </p:txBody>
      </p:sp>
    </p:spTree>
    <p:extLst>
      <p:ext uri="{BB962C8B-B14F-4D97-AF65-F5344CB8AC3E}">
        <p14:creationId xmlns:p14="http://schemas.microsoft.com/office/powerpoint/2010/main" val="24619347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9D0D-0C4B-382D-2B0D-1021DFD68B9C}"/>
              </a:ext>
            </a:extLst>
          </p:cNvPr>
          <p:cNvSpPr txBox="1">
            <a:spLocks noGrp="1"/>
          </p:cNvSpPr>
          <p:nvPr>
            <p:ph type="ctrTitle"/>
          </p:nvPr>
        </p:nvSpPr>
        <p:spPr/>
        <p:txBody>
          <a:bodyPr/>
          <a:lstStyle/>
          <a:p>
            <a:pPr lvl="0"/>
            <a:r>
              <a:rPr lang="en-IE" b="1" spc="0">
                <a:solidFill>
                  <a:srgbClr val="F8CBAD"/>
                </a:solidFill>
              </a:rPr>
              <a:t>Thank You</a:t>
            </a:r>
          </a:p>
        </p:txBody>
      </p:sp>
      <p:sp>
        <p:nvSpPr>
          <p:cNvPr id="3" name="Subtitle 2">
            <a:extLst>
              <a:ext uri="{FF2B5EF4-FFF2-40B4-BE49-F238E27FC236}">
                <a16:creationId xmlns:a16="http://schemas.microsoft.com/office/drawing/2014/main" id="{1E4CCC3B-536D-7532-E683-A344816B8D29}"/>
              </a:ext>
            </a:extLst>
          </p:cNvPr>
          <p:cNvSpPr txBox="1">
            <a:spLocks noGrp="1"/>
          </p:cNvSpPr>
          <p:nvPr>
            <p:ph type="subTitle" idx="1"/>
          </p:nvPr>
        </p:nvSpPr>
        <p:spPr/>
        <p:txBody>
          <a:bodyPr/>
          <a:lstStyle/>
          <a:p>
            <a:pPr lvl="0"/>
            <a:r>
              <a:rPr lang="en-IE" b="1"/>
              <a:t>								</a:t>
            </a:r>
            <a:r>
              <a:rPr lang="en-IE" b="1">
                <a:solidFill>
                  <a:srgbClr val="FF0000"/>
                </a:solidFill>
                <a:latin typeface="Brush Script MT" pitchFamily="66"/>
              </a:rPr>
              <a:t>VaL Jeffrey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D91E1ED-873E-4066-8592-765D6213BEC2}"/>
              </a:ext>
            </a:extLst>
          </p:cNvPr>
          <p:cNvSpPr>
            <a:spLocks noGrp="1" noChangeArrowheads="1"/>
          </p:cNvSpPr>
          <p:nvPr>
            <p:ph type="title"/>
          </p:nvPr>
        </p:nvSpPr>
        <p:spPr/>
        <p:txBody>
          <a:bodyPr/>
          <a:lstStyle/>
          <a:p>
            <a:pPr eaLnBrk="1" hangingPunct="1"/>
            <a:r>
              <a:rPr lang="en-GB" altLang="en-US">
                <a:ln>
                  <a:noFill/>
                </a:ln>
              </a:rPr>
              <a:t>Conciliation &amp; Arbitration Scheme</a:t>
            </a:r>
          </a:p>
        </p:txBody>
      </p:sp>
      <p:sp>
        <p:nvSpPr>
          <p:cNvPr id="17411" name="Content Placeholder 2">
            <a:extLst>
              <a:ext uri="{FF2B5EF4-FFF2-40B4-BE49-F238E27FC236}">
                <a16:creationId xmlns:a16="http://schemas.microsoft.com/office/drawing/2014/main" id="{4A1963A5-A85D-4FA2-B412-0BF9E159110F}"/>
              </a:ext>
            </a:extLst>
          </p:cNvPr>
          <p:cNvSpPr>
            <a:spLocks noGrp="1" noChangeArrowheads="1"/>
          </p:cNvSpPr>
          <p:nvPr>
            <p:ph idx="1"/>
          </p:nvPr>
        </p:nvSpPr>
        <p:spPr>
          <a:xfrm>
            <a:off x="-1568054" y="2678907"/>
            <a:ext cx="10261997" cy="2336419"/>
          </a:xfrm>
        </p:spPr>
        <p:txBody>
          <a:bodyPr/>
          <a:lstStyle/>
          <a:p>
            <a:pPr marL="0" indent="0" algn="ctr" eaLnBrk="1" hangingPunct="1">
              <a:buNone/>
            </a:pPr>
            <a:r>
              <a:rPr lang="en-GB" altLang="en-US" sz="1575" dirty="0"/>
              <a:t>By </a:t>
            </a:r>
          </a:p>
          <a:p>
            <a:pPr marL="0" indent="0" algn="ctr" eaLnBrk="1" hangingPunct="1">
              <a:buNone/>
            </a:pPr>
            <a:r>
              <a:rPr lang="en-GB" altLang="en-US" sz="1575" dirty="0"/>
              <a:t>Ciaran Rohan</a:t>
            </a:r>
          </a:p>
          <a:p>
            <a:pPr marL="0" indent="0" algn="ctr" eaLnBrk="1" hangingPunct="1">
              <a:buNone/>
            </a:pPr>
            <a:r>
              <a:rPr lang="en-GB" altLang="en-US" sz="1575" dirty="0"/>
              <a:t>General Secretary</a:t>
            </a:r>
          </a:p>
        </p:txBody>
      </p:sp>
      <p:pic>
        <p:nvPicPr>
          <p:cNvPr id="2" name="Picture 2" descr="Image result for ahcps">
            <a:extLst>
              <a:ext uri="{FF2B5EF4-FFF2-40B4-BE49-F238E27FC236}">
                <a16:creationId xmlns:a16="http://schemas.microsoft.com/office/drawing/2014/main" id="{EF7AEDFB-46ED-FF76-2A0B-F43FB85DF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fference Between Arbitration and Conciliation (with Comparison Chart) -  Key Differences">
            <a:extLst>
              <a:ext uri="{FF2B5EF4-FFF2-40B4-BE49-F238E27FC236}">
                <a16:creationId xmlns:a16="http://schemas.microsoft.com/office/drawing/2014/main" id="{0FDD83EE-6FBB-53BB-A699-9DA7FC0D0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9" y="4507299"/>
            <a:ext cx="1485899" cy="8505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5A9470C-A114-4602-A893-C1A328CAF915}"/>
              </a:ext>
            </a:extLst>
          </p:cNvPr>
          <p:cNvSpPr>
            <a:spLocks noGrp="1" noChangeArrowheads="1"/>
          </p:cNvSpPr>
          <p:nvPr>
            <p:ph type="title"/>
          </p:nvPr>
        </p:nvSpPr>
        <p:spPr/>
        <p:txBody>
          <a:bodyPr/>
          <a:lstStyle/>
          <a:p>
            <a:pPr eaLnBrk="1" hangingPunct="1"/>
            <a:r>
              <a:rPr lang="en-GB" altLang="en-US">
                <a:ln>
                  <a:noFill/>
                </a:ln>
              </a:rPr>
              <a:t>Conciliation &amp;Arbitration Scheme</a:t>
            </a:r>
          </a:p>
        </p:txBody>
      </p:sp>
      <p:sp>
        <p:nvSpPr>
          <p:cNvPr id="3075" name="Content Placeholder 2">
            <a:extLst>
              <a:ext uri="{FF2B5EF4-FFF2-40B4-BE49-F238E27FC236}">
                <a16:creationId xmlns:a16="http://schemas.microsoft.com/office/drawing/2014/main" id="{75E4C8FA-7921-4D15-AADB-A8F8B4D12AF1}"/>
              </a:ext>
            </a:extLst>
          </p:cNvPr>
          <p:cNvSpPr>
            <a:spLocks noGrp="1" noChangeArrowheads="1"/>
          </p:cNvSpPr>
          <p:nvPr>
            <p:ph idx="1"/>
          </p:nvPr>
        </p:nvSpPr>
        <p:spPr/>
        <p:txBody>
          <a:bodyPr rtlCol="0">
            <a:normAutofit/>
          </a:bodyPr>
          <a:lstStyle/>
          <a:p>
            <a:pPr eaLnBrk="1" fontAlgn="auto" hangingPunct="1">
              <a:buFont typeface="Arial"/>
              <a:buChar char="•"/>
              <a:defRPr/>
            </a:pPr>
            <a:r>
              <a:rPr lang="en-GB" altLang="en-US" dirty="0">
                <a:solidFill>
                  <a:schemeClr val="tx1">
                    <a:lumMod val="85000"/>
                    <a:lumOff val="15000"/>
                  </a:schemeClr>
                </a:solidFill>
              </a:rPr>
              <a:t>Governs the conduct of Industrial Relations in the Civil Service</a:t>
            </a:r>
          </a:p>
          <a:p>
            <a:pPr eaLnBrk="1" fontAlgn="auto" hangingPunct="1">
              <a:buFont typeface="Arial"/>
              <a:buChar char="•"/>
              <a:defRPr/>
            </a:pPr>
            <a:r>
              <a:rPr lang="en-GB" altLang="en-US" dirty="0">
                <a:solidFill>
                  <a:schemeClr val="tx1">
                    <a:lumMod val="85000"/>
                    <a:lumOff val="15000"/>
                  </a:schemeClr>
                </a:solidFill>
              </a:rPr>
              <a:t>Comprised General Council and Departmental Council</a:t>
            </a:r>
          </a:p>
          <a:p>
            <a:pPr eaLnBrk="1" fontAlgn="auto" hangingPunct="1">
              <a:buFont typeface="Arial"/>
              <a:buChar char="•"/>
              <a:defRPr/>
            </a:pPr>
            <a:r>
              <a:rPr lang="en-GB" altLang="en-US" dirty="0">
                <a:solidFill>
                  <a:schemeClr val="tx1">
                    <a:lumMod val="85000"/>
                    <a:lumOff val="15000"/>
                  </a:schemeClr>
                </a:solidFill>
              </a:rPr>
              <a:t>Staff Panel comprised of staff side unions.</a:t>
            </a:r>
          </a:p>
          <a:p>
            <a:pPr lvl="1" eaLnBrk="1" fontAlgn="auto" hangingPunct="1">
              <a:buFont typeface="Arial"/>
              <a:buChar char="•"/>
              <a:defRPr/>
            </a:pPr>
            <a:r>
              <a:rPr lang="en-GB" altLang="en-US" dirty="0">
                <a:solidFill>
                  <a:schemeClr val="tx1">
                    <a:lumMod val="85000"/>
                    <a:lumOff val="15000"/>
                  </a:schemeClr>
                </a:solidFill>
              </a:rPr>
              <a:t>Four unions on the staff side (2 general and 2 departmental)</a:t>
            </a:r>
          </a:p>
          <a:p>
            <a:pPr lvl="1" eaLnBrk="1" fontAlgn="auto" hangingPunct="1">
              <a:buFont typeface="Arial"/>
              <a:buChar char="•"/>
              <a:defRPr/>
            </a:pPr>
            <a:r>
              <a:rPr lang="en-GB" altLang="en-US" dirty="0">
                <a:solidFill>
                  <a:schemeClr val="tx1">
                    <a:lumMod val="85000"/>
                    <a:lumOff val="15000"/>
                  </a:schemeClr>
                </a:solidFill>
              </a:rPr>
              <a:t>AHCPS, FORSA, Prison Officers Association (POA) and Veterinary Officers Association (VOA)</a:t>
            </a:r>
          </a:p>
          <a:p>
            <a:pPr eaLnBrk="1" fontAlgn="auto" hangingPunct="1">
              <a:buFont typeface="Arial"/>
              <a:buChar char="•"/>
              <a:defRPr/>
            </a:pPr>
            <a:r>
              <a:rPr lang="en-GB" altLang="en-US" dirty="0">
                <a:solidFill>
                  <a:schemeClr val="tx1">
                    <a:lumMod val="85000"/>
                    <a:lumOff val="15000"/>
                  </a:schemeClr>
                </a:solidFill>
              </a:rPr>
              <a:t>Covers all grades below Assistant Secretary level</a:t>
            </a:r>
          </a:p>
          <a:p>
            <a:pPr eaLnBrk="1" fontAlgn="auto" hangingPunct="1">
              <a:buFont typeface="Arial"/>
              <a:buChar char="•"/>
              <a:defRPr/>
            </a:pPr>
            <a:r>
              <a:rPr lang="en-GB" altLang="en-US" dirty="0">
                <a:solidFill>
                  <a:schemeClr val="tx1">
                    <a:lumMod val="85000"/>
                    <a:lumOff val="15000"/>
                  </a:schemeClr>
                </a:solidFill>
              </a:rPr>
              <a:t>PO can only partake on issues relevant to their own grade.</a:t>
            </a:r>
          </a:p>
          <a:p>
            <a:pPr marL="0" indent="0" eaLnBrk="1" fontAlgn="auto" hangingPunct="1">
              <a:buNone/>
              <a:defRPr/>
            </a:pPr>
            <a:r>
              <a:rPr lang="en-GB" altLang="en-US" dirty="0">
                <a:solidFill>
                  <a:schemeClr val="tx1">
                    <a:lumMod val="85000"/>
                    <a:lumOff val="15000"/>
                  </a:schemeClr>
                </a:solidFill>
              </a:rPr>
              <a:t>				</a:t>
            </a:r>
          </a:p>
        </p:txBody>
      </p:sp>
      <p:pic>
        <p:nvPicPr>
          <p:cNvPr id="2" name="Picture 2" descr="Image result for ahcps">
            <a:extLst>
              <a:ext uri="{FF2B5EF4-FFF2-40B4-BE49-F238E27FC236}">
                <a16:creationId xmlns:a16="http://schemas.microsoft.com/office/drawing/2014/main" id="{9C9C0451-2847-E704-E2EE-CB5DFB3C7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nciliation and Dispute Resolution - FENESTROLOGY">
            <a:extLst>
              <a:ext uri="{FF2B5EF4-FFF2-40B4-BE49-F238E27FC236}">
                <a16:creationId xmlns:a16="http://schemas.microsoft.com/office/drawing/2014/main" id="{62B315C2-893A-5F6F-471E-9DA1D4ED1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248" y="1457922"/>
            <a:ext cx="1826681" cy="1113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CEBC171-C6CD-46E6-B557-22EFAB0E764F}"/>
              </a:ext>
            </a:extLst>
          </p:cNvPr>
          <p:cNvSpPr>
            <a:spLocks noGrp="1" noChangeArrowheads="1"/>
          </p:cNvSpPr>
          <p:nvPr>
            <p:ph type="title"/>
          </p:nvPr>
        </p:nvSpPr>
        <p:spPr/>
        <p:txBody>
          <a:bodyPr/>
          <a:lstStyle/>
          <a:p>
            <a:pPr eaLnBrk="1" hangingPunct="1"/>
            <a:r>
              <a:rPr lang="en-GB" altLang="en-US" dirty="0">
                <a:ln>
                  <a:noFill/>
                </a:ln>
              </a:rPr>
              <a:t>Conciliation &amp;Arbitration Scheme</a:t>
            </a:r>
          </a:p>
        </p:txBody>
      </p:sp>
      <p:sp>
        <p:nvSpPr>
          <p:cNvPr id="4099" name="Content Placeholder 2">
            <a:extLst>
              <a:ext uri="{FF2B5EF4-FFF2-40B4-BE49-F238E27FC236}">
                <a16:creationId xmlns:a16="http://schemas.microsoft.com/office/drawing/2014/main" id="{8908A42E-8D0A-47FF-9534-09946E42235F}"/>
              </a:ext>
            </a:extLst>
          </p:cNvPr>
          <p:cNvSpPr>
            <a:spLocks noGrp="1" noChangeArrowheads="1"/>
          </p:cNvSpPr>
          <p:nvPr>
            <p:ph idx="1"/>
          </p:nvPr>
        </p:nvSpPr>
        <p:spPr/>
        <p:txBody>
          <a:bodyPr rtlCol="0">
            <a:normAutofit/>
          </a:bodyPr>
          <a:lstStyle/>
          <a:p>
            <a:pPr eaLnBrk="1" fontAlgn="auto" hangingPunct="1">
              <a:buFont typeface="Arial"/>
              <a:buChar char="•"/>
              <a:defRPr/>
            </a:pPr>
            <a:r>
              <a:rPr lang="en-GB" altLang="en-US" dirty="0">
                <a:solidFill>
                  <a:schemeClr val="tx1">
                    <a:lumMod val="85000"/>
                    <a:lumOff val="15000"/>
                  </a:schemeClr>
                </a:solidFill>
              </a:rPr>
              <a:t>Staff Panel elect Chair, Vice Chair and Secretary at AGM</a:t>
            </a:r>
          </a:p>
          <a:p>
            <a:pPr eaLnBrk="1" fontAlgn="auto" hangingPunct="1">
              <a:buFont typeface="Arial"/>
              <a:buChar char="•"/>
              <a:defRPr/>
            </a:pPr>
            <a:r>
              <a:rPr lang="en-GB" altLang="en-US" dirty="0">
                <a:solidFill>
                  <a:schemeClr val="tx1">
                    <a:lumMod val="85000"/>
                    <a:lumOff val="15000"/>
                  </a:schemeClr>
                </a:solidFill>
              </a:rPr>
              <a:t>Staff Panel meet 2</a:t>
            </a:r>
            <a:r>
              <a:rPr lang="en-GB" altLang="en-US" baseline="30000" dirty="0">
                <a:solidFill>
                  <a:schemeClr val="tx1">
                    <a:lumMod val="85000"/>
                    <a:lumOff val="15000"/>
                  </a:schemeClr>
                </a:solidFill>
              </a:rPr>
              <a:t>nd</a:t>
            </a:r>
            <a:r>
              <a:rPr lang="en-GB" altLang="en-US" dirty="0">
                <a:solidFill>
                  <a:schemeClr val="tx1">
                    <a:lumMod val="85000"/>
                    <a:lumOff val="15000"/>
                  </a:schemeClr>
                </a:solidFill>
              </a:rPr>
              <a:t> Wednesday each month.</a:t>
            </a:r>
          </a:p>
          <a:p>
            <a:pPr eaLnBrk="1" fontAlgn="auto" hangingPunct="1">
              <a:buFont typeface="Arial"/>
              <a:buChar char="•"/>
              <a:defRPr/>
            </a:pPr>
            <a:r>
              <a:rPr lang="en-GB" altLang="en-US" dirty="0">
                <a:solidFill>
                  <a:schemeClr val="tx1">
                    <a:lumMod val="85000"/>
                    <a:lumOff val="15000"/>
                  </a:schemeClr>
                </a:solidFill>
              </a:rPr>
              <a:t>Claims for lodging at General Council are agreed at Staff Panel meeting</a:t>
            </a:r>
          </a:p>
          <a:p>
            <a:pPr eaLnBrk="1" fontAlgn="auto" hangingPunct="1">
              <a:buFont typeface="Arial"/>
              <a:buChar char="•"/>
              <a:defRPr/>
            </a:pPr>
            <a:r>
              <a:rPr lang="en-GB" altLang="en-US" dirty="0">
                <a:solidFill>
                  <a:schemeClr val="tx1">
                    <a:lumMod val="85000"/>
                    <a:lumOff val="15000"/>
                  </a:schemeClr>
                </a:solidFill>
              </a:rPr>
              <a:t>While a claim may be lodged by a particular union, once agreed at staff panel they become a staff panel claim at General Council</a:t>
            </a:r>
          </a:p>
          <a:p>
            <a:pPr eaLnBrk="1" fontAlgn="auto" hangingPunct="1">
              <a:buFont typeface="Arial"/>
              <a:buChar char="•"/>
              <a:defRPr/>
            </a:pPr>
            <a:r>
              <a:rPr lang="en-GB" altLang="en-US" dirty="0">
                <a:solidFill>
                  <a:schemeClr val="tx1">
                    <a:lumMod val="85000"/>
                    <a:lumOff val="15000"/>
                  </a:schemeClr>
                </a:solidFill>
              </a:rPr>
              <a:t> Subjects for discussion include Recruitment, Pay, allowances, T&amp;S, attendance, promotion, discipline, superannuation, leave, blended working</a:t>
            </a:r>
          </a:p>
          <a:p>
            <a:pPr eaLnBrk="1" fontAlgn="auto" hangingPunct="1">
              <a:buFont typeface="Arial"/>
              <a:buChar char="•"/>
              <a:defRPr/>
            </a:pPr>
            <a:r>
              <a:rPr lang="en-GB" altLang="en-US" dirty="0">
                <a:solidFill>
                  <a:schemeClr val="tx1">
                    <a:lumMod val="85000"/>
                    <a:lumOff val="15000"/>
                  </a:schemeClr>
                </a:solidFill>
              </a:rPr>
              <a:t>General Council meet last Wednesday of each month.</a:t>
            </a:r>
          </a:p>
          <a:p>
            <a:pPr eaLnBrk="1" fontAlgn="auto" hangingPunct="1">
              <a:buFont typeface="Arial"/>
              <a:buChar char="•"/>
              <a:defRPr/>
            </a:pPr>
            <a:endParaRPr lang="en-GB" altLang="en-US" dirty="0">
              <a:solidFill>
                <a:schemeClr val="tx1">
                  <a:lumMod val="85000"/>
                  <a:lumOff val="15000"/>
                </a:schemeClr>
              </a:solidFill>
            </a:endParaRPr>
          </a:p>
        </p:txBody>
      </p:sp>
      <p:pic>
        <p:nvPicPr>
          <p:cNvPr id="2" name="Picture 2" descr="Image result for ahcps">
            <a:extLst>
              <a:ext uri="{FF2B5EF4-FFF2-40B4-BE49-F238E27FC236}">
                <a16:creationId xmlns:a16="http://schemas.microsoft.com/office/drawing/2014/main" id="{2F7FD9BC-B8FE-D86C-6FE6-EA51E6180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Y DO WE NEED A MEDIATION LAW? AFTER ALL, MEDIATION &amp; CONCILIATION ARE THE  SAME THING,">
            <a:extLst>
              <a:ext uri="{FF2B5EF4-FFF2-40B4-BE49-F238E27FC236}">
                <a16:creationId xmlns:a16="http://schemas.microsoft.com/office/drawing/2014/main" id="{61ABB0C8-F365-CF88-8D4B-324B316DA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866" y="1500187"/>
            <a:ext cx="1702005" cy="977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59266B6-E2E0-418F-93A8-9AC52A43C47E}"/>
              </a:ext>
            </a:extLst>
          </p:cNvPr>
          <p:cNvSpPr>
            <a:spLocks noGrp="1" noChangeArrowheads="1"/>
          </p:cNvSpPr>
          <p:nvPr>
            <p:ph type="title"/>
          </p:nvPr>
        </p:nvSpPr>
        <p:spPr/>
        <p:txBody>
          <a:bodyPr/>
          <a:lstStyle/>
          <a:p>
            <a:pPr eaLnBrk="1" hangingPunct="1"/>
            <a:r>
              <a:rPr lang="en-GB" altLang="en-US">
                <a:ln>
                  <a:noFill/>
                </a:ln>
              </a:rPr>
              <a:t>Conciliation &amp;Arbitration Scheme</a:t>
            </a:r>
          </a:p>
        </p:txBody>
      </p:sp>
      <p:sp>
        <p:nvSpPr>
          <p:cNvPr id="3" name="Content Placeholder 2">
            <a:extLst>
              <a:ext uri="{FF2B5EF4-FFF2-40B4-BE49-F238E27FC236}">
                <a16:creationId xmlns:a16="http://schemas.microsoft.com/office/drawing/2014/main" id="{746F9198-8247-4B54-B372-382DFC9DB8F4}"/>
              </a:ext>
            </a:extLst>
          </p:cNvPr>
          <p:cNvSpPr>
            <a:spLocks noGrp="1"/>
          </p:cNvSpPr>
          <p:nvPr>
            <p:ph idx="1"/>
          </p:nvPr>
        </p:nvSpPr>
        <p:spPr/>
        <p:txBody>
          <a:bodyPr rtlCol="0">
            <a:normAutofit/>
          </a:bodyPr>
          <a:lstStyle/>
          <a:p>
            <a:pPr eaLnBrk="1" fontAlgn="auto" hangingPunct="1">
              <a:buFont typeface="Arial"/>
              <a:buChar char="•"/>
              <a:defRPr/>
            </a:pPr>
            <a:r>
              <a:rPr lang="en-GB" dirty="0">
                <a:solidFill>
                  <a:schemeClr val="tx1">
                    <a:lumMod val="85000"/>
                    <a:lumOff val="15000"/>
                  </a:schemeClr>
                </a:solidFill>
              </a:rPr>
              <a:t>Claim lodged by staff side responded within 2 meetings by official side.</a:t>
            </a:r>
          </a:p>
          <a:p>
            <a:pPr eaLnBrk="1" fontAlgn="auto" hangingPunct="1">
              <a:buFont typeface="Arial"/>
              <a:buChar char="•"/>
              <a:defRPr/>
            </a:pPr>
            <a:r>
              <a:rPr lang="en-GB" dirty="0">
                <a:solidFill>
                  <a:schemeClr val="tx1">
                    <a:lumMod val="85000"/>
                    <a:lumOff val="15000"/>
                  </a:schemeClr>
                </a:solidFill>
              </a:rPr>
              <a:t>Will draw up a report recording agreement or disagreement.</a:t>
            </a:r>
          </a:p>
          <a:p>
            <a:pPr eaLnBrk="1" fontAlgn="auto" hangingPunct="1">
              <a:buFont typeface="Arial"/>
              <a:buChar char="•"/>
              <a:defRPr/>
            </a:pPr>
            <a:r>
              <a:rPr lang="en-GB" dirty="0">
                <a:solidFill>
                  <a:schemeClr val="tx1">
                    <a:lumMod val="85000"/>
                    <a:lumOff val="15000"/>
                  </a:schemeClr>
                </a:solidFill>
              </a:rPr>
              <a:t>General Council may also establish sub committees to deal with issues.</a:t>
            </a:r>
          </a:p>
          <a:p>
            <a:pPr marL="0" indent="0" eaLnBrk="1" fontAlgn="auto" hangingPunct="1">
              <a:buNone/>
              <a:defRPr/>
            </a:pPr>
            <a:endParaRPr lang="en-GB" dirty="0">
              <a:solidFill>
                <a:schemeClr val="tx1">
                  <a:lumMod val="85000"/>
                  <a:lumOff val="15000"/>
                </a:schemeClr>
              </a:solidFill>
            </a:endParaRPr>
          </a:p>
        </p:txBody>
      </p:sp>
      <p:pic>
        <p:nvPicPr>
          <p:cNvPr id="2" name="Picture 2" descr="Image result for ahcps">
            <a:extLst>
              <a:ext uri="{FF2B5EF4-FFF2-40B4-BE49-F238E27FC236}">
                <a16:creationId xmlns:a16="http://schemas.microsoft.com/office/drawing/2014/main" id="{F274726D-A590-A530-554E-AEA4831AD8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laims Management - City of Champaign">
            <a:extLst>
              <a:ext uri="{FF2B5EF4-FFF2-40B4-BE49-F238E27FC236}">
                <a16:creationId xmlns:a16="http://schemas.microsoft.com/office/drawing/2014/main" id="{AF858EC0-A6C6-1493-CB30-A99DDD7EC3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99" y="4747655"/>
            <a:ext cx="960833" cy="719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DEC92C0-03FD-4DE2-B7F6-BF4E353A5FB0}"/>
              </a:ext>
            </a:extLst>
          </p:cNvPr>
          <p:cNvSpPr>
            <a:spLocks noGrp="1" noChangeArrowheads="1"/>
          </p:cNvSpPr>
          <p:nvPr>
            <p:ph type="title"/>
          </p:nvPr>
        </p:nvSpPr>
        <p:spPr/>
        <p:txBody>
          <a:bodyPr/>
          <a:lstStyle/>
          <a:p>
            <a:pPr eaLnBrk="1" hangingPunct="1"/>
            <a:r>
              <a:rPr lang="en-GB" altLang="en-US">
                <a:ln>
                  <a:noFill/>
                </a:ln>
              </a:rPr>
              <a:t>Conciliation &amp;Arbitration Scheme</a:t>
            </a:r>
          </a:p>
        </p:txBody>
      </p:sp>
      <p:sp>
        <p:nvSpPr>
          <p:cNvPr id="6147" name="Content Placeholder 2">
            <a:extLst>
              <a:ext uri="{FF2B5EF4-FFF2-40B4-BE49-F238E27FC236}">
                <a16:creationId xmlns:a16="http://schemas.microsoft.com/office/drawing/2014/main" id="{46B35723-4B2E-40EF-BF14-5F139B3B7CEF}"/>
              </a:ext>
            </a:extLst>
          </p:cNvPr>
          <p:cNvSpPr>
            <a:spLocks noGrp="1" noChangeArrowheads="1"/>
          </p:cNvSpPr>
          <p:nvPr>
            <p:ph idx="1"/>
          </p:nvPr>
        </p:nvSpPr>
        <p:spPr/>
        <p:txBody>
          <a:bodyPr rtlCol="0">
            <a:normAutofit/>
          </a:bodyPr>
          <a:lstStyle/>
          <a:p>
            <a:pPr eaLnBrk="1" fontAlgn="auto" hangingPunct="1">
              <a:buFont typeface="Arial"/>
              <a:buChar char="•"/>
              <a:defRPr/>
            </a:pPr>
            <a:r>
              <a:rPr lang="en-GB" altLang="en-US" dirty="0">
                <a:solidFill>
                  <a:schemeClr val="tx1">
                    <a:lumMod val="85000"/>
                    <a:lumOff val="15000"/>
                  </a:schemeClr>
                </a:solidFill>
              </a:rPr>
              <a:t>Departmental Council:</a:t>
            </a:r>
          </a:p>
          <a:p>
            <a:pPr eaLnBrk="1" fontAlgn="auto" hangingPunct="1">
              <a:buFont typeface="Arial"/>
              <a:buChar char="•"/>
              <a:defRPr/>
            </a:pPr>
            <a:r>
              <a:rPr lang="en-GB" altLang="en-US" dirty="0">
                <a:solidFill>
                  <a:schemeClr val="tx1">
                    <a:lumMod val="85000"/>
                    <a:lumOff val="15000"/>
                  </a:schemeClr>
                </a:solidFill>
              </a:rPr>
              <a:t>Each Civil Service Department/Office has a Departmental Council</a:t>
            </a:r>
          </a:p>
          <a:p>
            <a:pPr eaLnBrk="1" fontAlgn="auto" hangingPunct="1">
              <a:buFont typeface="Arial"/>
              <a:buChar char="•"/>
              <a:defRPr/>
            </a:pPr>
            <a:r>
              <a:rPr lang="en-GB" altLang="en-US" dirty="0">
                <a:solidFill>
                  <a:schemeClr val="tx1">
                    <a:lumMod val="85000"/>
                    <a:lumOff val="15000"/>
                  </a:schemeClr>
                </a:solidFill>
              </a:rPr>
              <a:t>Comprised of Official side (Management) and staff side (Unions)</a:t>
            </a:r>
          </a:p>
          <a:p>
            <a:pPr eaLnBrk="1" fontAlgn="auto" hangingPunct="1">
              <a:buFont typeface="Arial"/>
              <a:buChar char="•"/>
              <a:defRPr/>
            </a:pPr>
            <a:r>
              <a:rPr lang="en-GB" altLang="en-US" dirty="0">
                <a:solidFill>
                  <a:schemeClr val="tx1">
                    <a:lumMod val="85000"/>
                    <a:lumOff val="15000"/>
                  </a:schemeClr>
                </a:solidFill>
              </a:rPr>
              <a:t>Chaired by Assistant Secretary or equivalent grade who acts independently.</a:t>
            </a:r>
          </a:p>
          <a:p>
            <a:pPr eaLnBrk="1" fontAlgn="auto" hangingPunct="1">
              <a:buFont typeface="Arial"/>
              <a:buChar char="•"/>
              <a:defRPr/>
            </a:pPr>
            <a:r>
              <a:rPr lang="en-GB" altLang="en-US" dirty="0">
                <a:solidFill>
                  <a:schemeClr val="tx1">
                    <a:lumMod val="85000"/>
                    <a:lumOff val="15000"/>
                  </a:schemeClr>
                </a:solidFill>
              </a:rPr>
              <a:t>Generally meets 4-6 times annually</a:t>
            </a:r>
          </a:p>
          <a:p>
            <a:pPr eaLnBrk="1" fontAlgn="auto" hangingPunct="1">
              <a:buFont typeface="Arial"/>
              <a:buChar char="•"/>
              <a:defRPr/>
            </a:pPr>
            <a:r>
              <a:rPr lang="en-GB" altLang="en-US" dirty="0">
                <a:solidFill>
                  <a:schemeClr val="tx1">
                    <a:lumMod val="85000"/>
                    <a:lumOff val="15000"/>
                  </a:schemeClr>
                </a:solidFill>
              </a:rPr>
              <a:t>Deals with issues exclusive to department.</a:t>
            </a:r>
          </a:p>
          <a:p>
            <a:pPr eaLnBrk="1" fontAlgn="auto" hangingPunct="1">
              <a:buFont typeface="Arial"/>
              <a:buChar char="•"/>
              <a:defRPr/>
            </a:pPr>
            <a:r>
              <a:rPr lang="en-GB" altLang="en-US" dirty="0">
                <a:solidFill>
                  <a:schemeClr val="tx1">
                    <a:lumMod val="85000"/>
                    <a:lumOff val="15000"/>
                  </a:schemeClr>
                </a:solidFill>
              </a:rPr>
              <a:t>Subjects for discussion include – departmental recruitment, promotion, grading, accommodation, blended working.</a:t>
            </a:r>
          </a:p>
        </p:txBody>
      </p:sp>
      <p:pic>
        <p:nvPicPr>
          <p:cNvPr id="2" name="Picture 2" descr="Image result for ahcps">
            <a:extLst>
              <a:ext uri="{FF2B5EF4-FFF2-40B4-BE49-F238E27FC236}">
                <a16:creationId xmlns:a16="http://schemas.microsoft.com/office/drawing/2014/main" id="{2A605136-053F-7017-72D0-20AE1BFD28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lended work framework agreed - Forsa">
            <a:extLst>
              <a:ext uri="{FF2B5EF4-FFF2-40B4-BE49-F238E27FC236}">
                <a16:creationId xmlns:a16="http://schemas.microsoft.com/office/drawing/2014/main" id="{6810F44E-2E1D-03FC-2421-9E49B5632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433" y="1407321"/>
            <a:ext cx="1698281" cy="892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345AB28-33C5-4914-B7EF-F1FF171396D2}"/>
              </a:ext>
            </a:extLst>
          </p:cNvPr>
          <p:cNvSpPr>
            <a:spLocks noGrp="1" noChangeArrowheads="1"/>
          </p:cNvSpPr>
          <p:nvPr>
            <p:ph type="title"/>
          </p:nvPr>
        </p:nvSpPr>
        <p:spPr/>
        <p:txBody>
          <a:bodyPr/>
          <a:lstStyle/>
          <a:p>
            <a:pPr eaLnBrk="1" hangingPunct="1"/>
            <a:r>
              <a:rPr lang="en-GB" altLang="en-US">
                <a:ln>
                  <a:noFill/>
                </a:ln>
              </a:rPr>
              <a:t>Conciliation &amp;Arbitration Scheme</a:t>
            </a:r>
          </a:p>
        </p:txBody>
      </p:sp>
      <p:sp>
        <p:nvSpPr>
          <p:cNvPr id="7171" name="Content Placeholder 2">
            <a:extLst>
              <a:ext uri="{FF2B5EF4-FFF2-40B4-BE49-F238E27FC236}">
                <a16:creationId xmlns:a16="http://schemas.microsoft.com/office/drawing/2014/main" id="{E2111579-3505-46B4-9380-523DEE73A078}"/>
              </a:ext>
            </a:extLst>
          </p:cNvPr>
          <p:cNvSpPr>
            <a:spLocks noGrp="1" noChangeArrowheads="1"/>
          </p:cNvSpPr>
          <p:nvPr>
            <p:ph idx="1"/>
          </p:nvPr>
        </p:nvSpPr>
        <p:spPr/>
        <p:txBody>
          <a:bodyPr rtlCol="0">
            <a:normAutofit/>
          </a:bodyPr>
          <a:lstStyle/>
          <a:p>
            <a:pPr eaLnBrk="1" fontAlgn="auto" hangingPunct="1">
              <a:buFont typeface="Arial"/>
              <a:buChar char="•"/>
              <a:defRPr/>
            </a:pPr>
            <a:r>
              <a:rPr lang="en-GB" altLang="en-US" dirty="0">
                <a:solidFill>
                  <a:schemeClr val="tx1">
                    <a:lumMod val="85000"/>
                    <a:lumOff val="15000"/>
                  </a:schemeClr>
                </a:solidFill>
              </a:rPr>
              <a:t>Lodge claims</a:t>
            </a:r>
          </a:p>
          <a:p>
            <a:pPr eaLnBrk="1" fontAlgn="auto" hangingPunct="1">
              <a:buFont typeface="Arial"/>
              <a:buChar char="•"/>
              <a:defRPr/>
            </a:pPr>
            <a:r>
              <a:rPr lang="en-GB" altLang="en-US" dirty="0">
                <a:solidFill>
                  <a:schemeClr val="tx1">
                    <a:lumMod val="85000"/>
                    <a:lumOff val="15000"/>
                  </a:schemeClr>
                </a:solidFill>
              </a:rPr>
              <a:t>Agreed/disagreed reports</a:t>
            </a:r>
          </a:p>
          <a:p>
            <a:pPr eaLnBrk="1" fontAlgn="auto" hangingPunct="1">
              <a:buFont typeface="Arial"/>
              <a:buChar char="•"/>
              <a:defRPr/>
            </a:pPr>
            <a:r>
              <a:rPr lang="en-GB" altLang="en-US" dirty="0">
                <a:solidFill>
                  <a:schemeClr val="tx1">
                    <a:lumMod val="85000"/>
                    <a:lumOff val="15000"/>
                  </a:schemeClr>
                </a:solidFill>
              </a:rPr>
              <a:t>Sub committees</a:t>
            </a:r>
          </a:p>
          <a:p>
            <a:pPr eaLnBrk="1" fontAlgn="auto" hangingPunct="1">
              <a:buFont typeface="Arial"/>
              <a:buChar char="•"/>
              <a:defRPr/>
            </a:pPr>
            <a:r>
              <a:rPr lang="en-GB" altLang="en-US" dirty="0">
                <a:solidFill>
                  <a:schemeClr val="tx1">
                    <a:lumMod val="85000"/>
                    <a:lumOff val="15000"/>
                  </a:schemeClr>
                </a:solidFill>
              </a:rPr>
              <a:t>Both General Council reports and departmental reports can be referred to third party (Arbitration)</a:t>
            </a:r>
          </a:p>
          <a:p>
            <a:pPr eaLnBrk="1" fontAlgn="auto" hangingPunct="1">
              <a:buFont typeface="Arial"/>
              <a:buChar char="•"/>
              <a:defRPr/>
            </a:pPr>
            <a:r>
              <a:rPr lang="en-GB" altLang="en-US" dirty="0">
                <a:solidFill>
                  <a:schemeClr val="tx1">
                    <a:lumMod val="85000"/>
                    <a:lumOff val="15000"/>
                  </a:schemeClr>
                </a:solidFill>
              </a:rPr>
              <a:t>Three elements</a:t>
            </a:r>
          </a:p>
          <a:p>
            <a:pPr lvl="1" eaLnBrk="1" fontAlgn="auto" hangingPunct="1">
              <a:buFont typeface="Arial"/>
              <a:buChar char="•"/>
              <a:defRPr/>
            </a:pPr>
            <a:r>
              <a:rPr lang="en-GB" altLang="en-US" dirty="0">
                <a:solidFill>
                  <a:schemeClr val="tx1">
                    <a:lumMod val="85000"/>
                    <a:lumOff val="15000"/>
                  </a:schemeClr>
                </a:solidFill>
              </a:rPr>
              <a:t>Facilitation (mediation) CS mediator Joe Mc Dermott</a:t>
            </a:r>
          </a:p>
          <a:p>
            <a:pPr lvl="1" eaLnBrk="1" fontAlgn="auto" hangingPunct="1">
              <a:buFont typeface="Arial"/>
              <a:buChar char="•"/>
              <a:defRPr/>
            </a:pPr>
            <a:r>
              <a:rPr lang="en-GB" altLang="en-US" dirty="0">
                <a:solidFill>
                  <a:schemeClr val="tx1">
                    <a:lumMod val="85000"/>
                    <a:lumOff val="15000"/>
                  </a:schemeClr>
                </a:solidFill>
              </a:rPr>
              <a:t>Arbitration (Loughlin Quinn Chair, Angela Kirk, David Denny) </a:t>
            </a:r>
          </a:p>
          <a:p>
            <a:pPr lvl="1" eaLnBrk="1" fontAlgn="auto" hangingPunct="1">
              <a:buFont typeface="Arial"/>
              <a:buChar char="•"/>
              <a:defRPr/>
            </a:pPr>
            <a:r>
              <a:rPr lang="en-GB" altLang="en-US" dirty="0">
                <a:solidFill>
                  <a:schemeClr val="tx1">
                    <a:lumMod val="85000"/>
                    <a:lumOff val="15000"/>
                  </a:schemeClr>
                </a:solidFill>
              </a:rPr>
              <a:t>Adjudication (Tom Clarke)</a:t>
            </a:r>
          </a:p>
        </p:txBody>
      </p:sp>
      <p:pic>
        <p:nvPicPr>
          <p:cNvPr id="2" name="Picture 2" descr="Image result for ahcps">
            <a:extLst>
              <a:ext uri="{FF2B5EF4-FFF2-40B4-BE49-F238E27FC236}">
                <a16:creationId xmlns:a16="http://schemas.microsoft.com/office/drawing/2014/main" id="{ACF87607-63FA-C0FF-B727-6314CEB07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oard of Management agreed reports | Scoil Oilibhéir Naofa">
            <a:extLst>
              <a:ext uri="{FF2B5EF4-FFF2-40B4-BE49-F238E27FC236}">
                <a16:creationId xmlns:a16="http://schemas.microsoft.com/office/drawing/2014/main" id="{810241A8-1E0C-5208-BA90-E4980776A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678" y="1389462"/>
            <a:ext cx="1578419" cy="1182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6F4FFA6-B03C-4D58-BF08-A9314DF1BE28}"/>
              </a:ext>
            </a:extLst>
          </p:cNvPr>
          <p:cNvSpPr>
            <a:spLocks noGrp="1" noChangeArrowheads="1"/>
          </p:cNvSpPr>
          <p:nvPr>
            <p:ph type="title"/>
          </p:nvPr>
        </p:nvSpPr>
        <p:spPr/>
        <p:txBody>
          <a:bodyPr/>
          <a:lstStyle/>
          <a:p>
            <a:pPr eaLnBrk="1" hangingPunct="1"/>
            <a:r>
              <a:rPr lang="en-GB" altLang="en-US" dirty="0">
                <a:ln>
                  <a:noFill/>
                </a:ln>
              </a:rPr>
              <a:t>Conciliation &amp;Arbitration Scheme</a:t>
            </a:r>
          </a:p>
        </p:txBody>
      </p:sp>
      <p:sp>
        <p:nvSpPr>
          <p:cNvPr id="3" name="Content Placeholder 2">
            <a:extLst>
              <a:ext uri="{FF2B5EF4-FFF2-40B4-BE49-F238E27FC236}">
                <a16:creationId xmlns:a16="http://schemas.microsoft.com/office/drawing/2014/main" id="{0C582E5E-439D-454C-8D5A-7CB416266607}"/>
              </a:ext>
            </a:extLst>
          </p:cNvPr>
          <p:cNvSpPr>
            <a:spLocks noGrp="1"/>
          </p:cNvSpPr>
          <p:nvPr>
            <p:ph idx="1"/>
          </p:nvPr>
        </p:nvSpPr>
        <p:spPr/>
        <p:txBody>
          <a:bodyPr rtlCol="0">
            <a:normAutofit/>
          </a:bodyPr>
          <a:lstStyle/>
          <a:p>
            <a:pPr eaLnBrk="1" fontAlgn="auto" hangingPunct="1">
              <a:buFont typeface="Arial"/>
              <a:buChar char="•"/>
              <a:defRPr/>
            </a:pPr>
            <a:r>
              <a:rPr lang="en-GB" dirty="0">
                <a:solidFill>
                  <a:schemeClr val="tx1">
                    <a:lumMod val="85000"/>
                    <a:lumOff val="15000"/>
                  </a:schemeClr>
                </a:solidFill>
              </a:rPr>
              <a:t>Facilitation may be used to aid the negotiation process. To try and bring both sides to an agreement.</a:t>
            </a:r>
          </a:p>
          <a:p>
            <a:pPr eaLnBrk="1" fontAlgn="auto" hangingPunct="1">
              <a:buFont typeface="Arial"/>
              <a:buChar char="•"/>
              <a:defRPr/>
            </a:pPr>
            <a:r>
              <a:rPr lang="en-GB" dirty="0">
                <a:solidFill>
                  <a:schemeClr val="tx1">
                    <a:lumMod val="85000"/>
                    <a:lumOff val="15000"/>
                  </a:schemeClr>
                </a:solidFill>
              </a:rPr>
              <a:t>Two forms of Arbitration</a:t>
            </a:r>
          </a:p>
          <a:p>
            <a:pPr eaLnBrk="1" fontAlgn="auto" hangingPunct="1">
              <a:buFont typeface="Arial"/>
              <a:buChar char="•"/>
              <a:defRPr/>
            </a:pPr>
            <a:r>
              <a:rPr lang="en-GB" dirty="0">
                <a:solidFill>
                  <a:schemeClr val="tx1">
                    <a:lumMod val="85000"/>
                    <a:lumOff val="15000"/>
                  </a:schemeClr>
                </a:solidFill>
              </a:rPr>
              <a:t>1) Arbitration Board appointed by Government</a:t>
            </a:r>
          </a:p>
          <a:p>
            <a:pPr lvl="1" eaLnBrk="1" fontAlgn="auto" hangingPunct="1">
              <a:buFont typeface="Arial"/>
              <a:buChar char="•"/>
              <a:defRPr/>
            </a:pPr>
            <a:r>
              <a:rPr lang="en-GB" dirty="0">
                <a:solidFill>
                  <a:schemeClr val="tx1">
                    <a:lumMod val="85000"/>
                    <a:lumOff val="15000"/>
                  </a:schemeClr>
                </a:solidFill>
              </a:rPr>
              <a:t>Consists of a chair</a:t>
            </a:r>
          </a:p>
          <a:p>
            <a:pPr lvl="1" eaLnBrk="1" fontAlgn="auto" hangingPunct="1">
              <a:buFont typeface="Arial"/>
              <a:buChar char="•"/>
              <a:defRPr/>
            </a:pPr>
            <a:r>
              <a:rPr lang="en-GB" dirty="0">
                <a:solidFill>
                  <a:schemeClr val="tx1">
                    <a:lumMod val="85000"/>
                    <a:lumOff val="15000"/>
                  </a:schemeClr>
                </a:solidFill>
              </a:rPr>
              <a:t>Member nominated by staff side</a:t>
            </a:r>
          </a:p>
          <a:p>
            <a:pPr lvl="1" eaLnBrk="1" fontAlgn="auto" hangingPunct="1">
              <a:buFont typeface="Arial"/>
              <a:buChar char="•"/>
              <a:defRPr/>
            </a:pPr>
            <a:r>
              <a:rPr lang="en-GB" dirty="0">
                <a:solidFill>
                  <a:schemeClr val="tx1">
                    <a:lumMod val="85000"/>
                    <a:lumOff val="15000"/>
                  </a:schemeClr>
                </a:solidFill>
              </a:rPr>
              <a:t>Member nominated by Government</a:t>
            </a:r>
          </a:p>
          <a:p>
            <a:pPr marL="257175" lvl="1" indent="0" eaLnBrk="1" fontAlgn="auto" hangingPunct="1">
              <a:buNone/>
              <a:defRPr/>
            </a:pPr>
            <a:r>
              <a:rPr lang="en-GB" dirty="0">
                <a:solidFill>
                  <a:schemeClr val="tx1">
                    <a:lumMod val="85000"/>
                    <a:lumOff val="15000"/>
                  </a:schemeClr>
                </a:solidFill>
              </a:rPr>
              <a:t>2) Adjudication</a:t>
            </a:r>
          </a:p>
        </p:txBody>
      </p:sp>
      <p:pic>
        <p:nvPicPr>
          <p:cNvPr id="2" name="Picture 2" descr="Image result for ahcps">
            <a:extLst>
              <a:ext uri="{FF2B5EF4-FFF2-40B4-BE49-F238E27FC236}">
                <a16:creationId xmlns:a16="http://schemas.microsoft.com/office/drawing/2014/main" id="{D3D03E4B-16AA-2DA6-3AC3-182B79D6B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33,748 Arbitration Images, Stock Photos &amp; Vectors | Shutterstock">
            <a:extLst>
              <a:ext uri="{FF2B5EF4-FFF2-40B4-BE49-F238E27FC236}">
                <a16:creationId xmlns:a16="http://schemas.microsoft.com/office/drawing/2014/main" id="{9032AAA4-B702-21E4-8872-B05FBF82AB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72" y="4834795"/>
            <a:ext cx="882253" cy="632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0070BFD-E5DF-45EA-8FE4-43C9B89D8B7B}"/>
              </a:ext>
            </a:extLst>
          </p:cNvPr>
          <p:cNvSpPr>
            <a:spLocks noGrp="1" noChangeArrowheads="1"/>
          </p:cNvSpPr>
          <p:nvPr>
            <p:ph type="title"/>
          </p:nvPr>
        </p:nvSpPr>
        <p:spPr/>
        <p:txBody>
          <a:bodyPr/>
          <a:lstStyle/>
          <a:p>
            <a:pPr eaLnBrk="1" hangingPunct="1"/>
            <a:r>
              <a:rPr lang="en-GB" altLang="en-US">
                <a:ln>
                  <a:noFill/>
                </a:ln>
              </a:rPr>
              <a:t>Conciliation &amp;Arbitration Scheme</a:t>
            </a:r>
          </a:p>
        </p:txBody>
      </p:sp>
      <p:sp>
        <p:nvSpPr>
          <p:cNvPr id="9219" name="Content Placeholder 2">
            <a:extLst>
              <a:ext uri="{FF2B5EF4-FFF2-40B4-BE49-F238E27FC236}">
                <a16:creationId xmlns:a16="http://schemas.microsoft.com/office/drawing/2014/main" id="{99B9DC88-2664-4660-8FAE-4491FED9D10D}"/>
              </a:ext>
            </a:extLst>
          </p:cNvPr>
          <p:cNvSpPr>
            <a:spLocks noGrp="1" noChangeArrowheads="1"/>
          </p:cNvSpPr>
          <p:nvPr>
            <p:ph idx="1"/>
          </p:nvPr>
        </p:nvSpPr>
        <p:spPr/>
        <p:txBody>
          <a:bodyPr rtlCol="0">
            <a:normAutofit/>
          </a:bodyPr>
          <a:lstStyle/>
          <a:p>
            <a:pPr eaLnBrk="1" fontAlgn="auto" hangingPunct="1">
              <a:buFont typeface="Arial"/>
              <a:buChar char="•"/>
              <a:defRPr/>
            </a:pPr>
            <a:r>
              <a:rPr lang="en-GB" altLang="en-US" dirty="0">
                <a:solidFill>
                  <a:schemeClr val="tx1">
                    <a:lumMod val="85000"/>
                    <a:lumOff val="15000"/>
                  </a:schemeClr>
                </a:solidFill>
              </a:rPr>
              <a:t>For a claim to be eligible for arbitration it must</a:t>
            </a:r>
          </a:p>
          <a:p>
            <a:pPr lvl="1" eaLnBrk="1" fontAlgn="auto" hangingPunct="1">
              <a:buFont typeface="Arial"/>
              <a:buChar char="•"/>
              <a:defRPr/>
            </a:pPr>
            <a:r>
              <a:rPr lang="en-GB" altLang="en-US" dirty="0">
                <a:solidFill>
                  <a:schemeClr val="tx1">
                    <a:lumMod val="85000"/>
                    <a:lumOff val="15000"/>
                  </a:schemeClr>
                </a:solidFill>
              </a:rPr>
              <a:t>Be arbitrable</a:t>
            </a:r>
          </a:p>
          <a:p>
            <a:pPr lvl="1" eaLnBrk="1" fontAlgn="auto" hangingPunct="1">
              <a:buFont typeface="Arial"/>
              <a:buChar char="•"/>
              <a:defRPr/>
            </a:pPr>
            <a:r>
              <a:rPr lang="en-GB" altLang="en-US" dirty="0">
                <a:solidFill>
                  <a:schemeClr val="tx1">
                    <a:lumMod val="85000"/>
                    <a:lumOff val="15000"/>
                  </a:schemeClr>
                </a:solidFill>
              </a:rPr>
              <a:t>Discussed at General or departmental council</a:t>
            </a:r>
          </a:p>
          <a:p>
            <a:pPr lvl="1" eaLnBrk="1" fontAlgn="auto" hangingPunct="1">
              <a:buFont typeface="Arial"/>
              <a:buChar char="•"/>
              <a:defRPr/>
            </a:pPr>
            <a:r>
              <a:rPr lang="en-GB" altLang="en-US" dirty="0">
                <a:solidFill>
                  <a:schemeClr val="tx1">
                    <a:lumMod val="85000"/>
                    <a:lumOff val="15000"/>
                  </a:schemeClr>
                </a:solidFill>
              </a:rPr>
              <a:t>Been subject to an agreed report recording disagreement or</a:t>
            </a:r>
          </a:p>
          <a:p>
            <a:pPr lvl="1" eaLnBrk="1" fontAlgn="auto" hangingPunct="1">
              <a:buFont typeface="Arial"/>
              <a:buChar char="•"/>
              <a:defRPr/>
            </a:pPr>
            <a:r>
              <a:rPr lang="en-GB" altLang="en-US" dirty="0">
                <a:solidFill>
                  <a:schemeClr val="tx1">
                    <a:lumMod val="85000"/>
                    <a:lumOff val="15000"/>
                  </a:schemeClr>
                </a:solidFill>
              </a:rPr>
              <a:t>Been rejected by the minister.</a:t>
            </a:r>
          </a:p>
          <a:p>
            <a:pPr eaLnBrk="1" fontAlgn="auto" hangingPunct="1">
              <a:buFont typeface="Arial"/>
              <a:buChar char="•"/>
              <a:defRPr/>
            </a:pPr>
            <a:r>
              <a:rPr lang="en-GB" altLang="en-US" dirty="0">
                <a:solidFill>
                  <a:schemeClr val="tx1">
                    <a:lumMod val="85000"/>
                    <a:lumOff val="15000"/>
                  </a:schemeClr>
                </a:solidFill>
              </a:rPr>
              <a:t>Staff side make a statement of case and sent to secretary of the board. This is shared with the Official side.</a:t>
            </a:r>
          </a:p>
          <a:p>
            <a:pPr eaLnBrk="1" fontAlgn="auto" hangingPunct="1">
              <a:buFont typeface="Arial"/>
              <a:buChar char="•"/>
              <a:defRPr/>
            </a:pPr>
            <a:r>
              <a:rPr lang="en-GB" altLang="en-US" dirty="0">
                <a:solidFill>
                  <a:schemeClr val="tx1">
                    <a:lumMod val="85000"/>
                    <a:lumOff val="15000"/>
                  </a:schemeClr>
                </a:solidFill>
              </a:rPr>
              <a:t>Official side make a statement of case which is shared with the staff side.</a:t>
            </a:r>
          </a:p>
          <a:p>
            <a:pPr eaLnBrk="1" fontAlgn="auto" hangingPunct="1">
              <a:buFont typeface="Arial"/>
              <a:buChar char="•"/>
              <a:defRPr/>
            </a:pPr>
            <a:r>
              <a:rPr lang="en-GB" altLang="en-US" dirty="0">
                <a:solidFill>
                  <a:schemeClr val="tx1">
                    <a:lumMod val="85000"/>
                    <a:lumOff val="15000"/>
                  </a:schemeClr>
                </a:solidFill>
              </a:rPr>
              <a:t>Arbitration Board/Adjudicator also have statement of case in advance.</a:t>
            </a:r>
          </a:p>
          <a:p>
            <a:pPr eaLnBrk="1" fontAlgn="auto" hangingPunct="1">
              <a:buFont typeface="Arial"/>
              <a:buChar char="•"/>
              <a:defRPr/>
            </a:pPr>
            <a:endParaRPr lang="en-GB" altLang="en-US" dirty="0">
              <a:solidFill>
                <a:schemeClr val="tx1">
                  <a:lumMod val="85000"/>
                  <a:lumOff val="15000"/>
                </a:schemeClr>
              </a:solidFill>
            </a:endParaRPr>
          </a:p>
          <a:p>
            <a:pPr lvl="1" eaLnBrk="1" fontAlgn="auto" hangingPunct="1">
              <a:buFont typeface="Arial"/>
              <a:buChar char="•"/>
              <a:defRPr/>
            </a:pPr>
            <a:endParaRPr lang="en-GB" altLang="en-US" dirty="0">
              <a:solidFill>
                <a:schemeClr val="tx1">
                  <a:lumMod val="85000"/>
                  <a:lumOff val="15000"/>
                </a:schemeClr>
              </a:solidFill>
            </a:endParaRPr>
          </a:p>
        </p:txBody>
      </p:sp>
      <p:pic>
        <p:nvPicPr>
          <p:cNvPr id="2" name="Picture 2" descr="Image result for ahcps">
            <a:extLst>
              <a:ext uri="{FF2B5EF4-FFF2-40B4-BE49-F238E27FC236}">
                <a16:creationId xmlns:a16="http://schemas.microsoft.com/office/drawing/2014/main" id="{09B0AE55-7A69-F7DF-59BE-2FC73E782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What is a Statement of the Case (SOC)? | CCK Law">
            <a:extLst>
              <a:ext uri="{FF2B5EF4-FFF2-40B4-BE49-F238E27FC236}">
                <a16:creationId xmlns:a16="http://schemas.microsoft.com/office/drawing/2014/main" id="{E6B3C5E8-D4CC-1A43-93B3-BAD95613C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01" y="1390652"/>
            <a:ext cx="1919840" cy="859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73CF638-3C00-4290-BD9F-4124F50FFE5C}"/>
              </a:ext>
            </a:extLst>
          </p:cNvPr>
          <p:cNvSpPr>
            <a:spLocks noGrp="1" noChangeArrowheads="1"/>
          </p:cNvSpPr>
          <p:nvPr>
            <p:ph type="title"/>
          </p:nvPr>
        </p:nvSpPr>
        <p:spPr>
          <a:xfrm>
            <a:off x="2203847" y="1843087"/>
            <a:ext cx="5154216" cy="642938"/>
          </a:xfrm>
          <a:solidFill>
            <a:schemeClr val="folHlink"/>
          </a:solidFill>
        </p:spPr>
        <p:txBody>
          <a:bodyPr vert="horz" wrap="square" lIns="50900" tIns="25004" rIns="50900" bIns="25004" numCol="1" anchor="ctr" anchorCtr="0" compatLnSpc="1">
            <a:prstTxWarp prst="textNoShape">
              <a:avLst/>
            </a:prstTxWarp>
          </a:bodyPr>
          <a:lstStyle/>
          <a:p>
            <a:pPr eaLnBrk="1" hangingPunct="1"/>
            <a:r>
              <a:rPr lang="en-US" altLang="en-US">
                <a:ln>
                  <a:noFill/>
                </a:ln>
                <a:solidFill>
                  <a:schemeClr val="tx1"/>
                </a:solidFill>
              </a:rPr>
              <a:t>Issues for Arbitration</a:t>
            </a:r>
          </a:p>
        </p:txBody>
      </p:sp>
      <p:sp>
        <p:nvSpPr>
          <p:cNvPr id="29699" name="Rectangle 3">
            <a:extLst>
              <a:ext uri="{FF2B5EF4-FFF2-40B4-BE49-F238E27FC236}">
                <a16:creationId xmlns:a16="http://schemas.microsoft.com/office/drawing/2014/main" id="{93B7A9D2-9542-4F29-8DB5-4B9162B22500}"/>
              </a:ext>
            </a:extLst>
          </p:cNvPr>
          <p:cNvSpPr>
            <a:spLocks noGrp="1" noChangeArrowheads="1"/>
          </p:cNvSpPr>
          <p:nvPr>
            <p:ph idx="1"/>
          </p:nvPr>
        </p:nvSpPr>
        <p:spPr/>
        <p:txBody>
          <a:bodyPr vert="horz" wrap="square" lIns="50900" tIns="25004" rIns="50900" bIns="25004" numCol="1" anchor="t" anchorCtr="0" compatLnSpc="1">
            <a:prstTxWarp prst="textNoShape">
              <a:avLst/>
            </a:prstTxWarp>
          </a:bodyPr>
          <a:lstStyle/>
          <a:p>
            <a:pPr eaLnBrk="1" hangingPunct="1"/>
            <a:r>
              <a:rPr lang="en-IE" altLang="en-US"/>
              <a:t>pay and allowances</a:t>
            </a:r>
          </a:p>
          <a:p>
            <a:pPr eaLnBrk="1" hangingPunct="1"/>
            <a:r>
              <a:rPr lang="en-IE" altLang="en-US"/>
              <a:t>overtime</a:t>
            </a:r>
          </a:p>
          <a:p>
            <a:pPr eaLnBrk="1" hangingPunct="1"/>
            <a:r>
              <a:rPr lang="en-IE" altLang="en-US"/>
              <a:t>total weekly hours of work</a:t>
            </a:r>
          </a:p>
          <a:p>
            <a:pPr eaLnBrk="1" hangingPunct="1"/>
            <a:r>
              <a:rPr lang="en-IE" altLang="en-US"/>
              <a:t> annual and sick leave</a:t>
            </a:r>
          </a:p>
          <a:p>
            <a:pPr eaLnBrk="1" hangingPunct="1"/>
            <a:r>
              <a:rPr lang="en-IE" altLang="en-US"/>
              <a:t>Subsistence, travelling, lodging, disturbance allowances and removal expenses</a:t>
            </a:r>
          </a:p>
          <a:p>
            <a:pPr eaLnBrk="1" hangingPunct="1"/>
            <a:r>
              <a:rPr lang="en-IE" altLang="en-US"/>
              <a:t>compensation for loss of earnings </a:t>
            </a:r>
          </a:p>
          <a:p>
            <a:pPr eaLnBrk="1" hangingPunct="1"/>
            <a:endParaRPr lang="en-GB" altLang="en-US"/>
          </a:p>
        </p:txBody>
      </p:sp>
      <p:sp>
        <p:nvSpPr>
          <p:cNvPr id="29700" name="Footer Placeholder 4">
            <a:extLst>
              <a:ext uri="{FF2B5EF4-FFF2-40B4-BE49-F238E27FC236}">
                <a16:creationId xmlns:a16="http://schemas.microsoft.com/office/drawing/2014/main" id="{AE97D2FD-E00B-4D39-9A7D-2DA55F5E640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spcBef>
                <a:spcPct val="20000"/>
              </a:spcBef>
              <a:spcAft>
                <a:spcPts val="338"/>
              </a:spcAft>
              <a:buClr>
                <a:schemeClr val="accent1"/>
              </a:buClr>
              <a:buSzPct val="115000"/>
              <a:buFont typeface="Arial" panose="020B0604020202020204" pitchFamily="34" charset="0"/>
              <a:buChar char="•"/>
              <a:defRPr sz="1350">
                <a:solidFill>
                  <a:srgbClr val="262626"/>
                </a:solidFill>
                <a:latin typeface="Garamond" panose="02020404030301010803" pitchFamily="18" charset="0"/>
              </a:defRPr>
            </a:lvl1pPr>
            <a:lvl2pPr marL="417910" indent="-160735">
              <a:spcBef>
                <a:spcPct val="20000"/>
              </a:spcBef>
              <a:spcAft>
                <a:spcPts val="338"/>
              </a:spcAft>
              <a:buClr>
                <a:schemeClr val="accent1"/>
              </a:buClr>
              <a:buSzPct val="115000"/>
              <a:buFont typeface="Arial" panose="020B0604020202020204" pitchFamily="34" charset="0"/>
              <a:buChar char="•"/>
              <a:defRPr sz="1125">
                <a:solidFill>
                  <a:srgbClr val="262626"/>
                </a:solidFill>
                <a:latin typeface="Garamond" panose="02020404030301010803" pitchFamily="18" charset="0"/>
              </a:defRPr>
            </a:lvl2pPr>
            <a:lvl3pPr marL="642938" indent="-128588">
              <a:spcBef>
                <a:spcPct val="20000"/>
              </a:spcBef>
              <a:spcAft>
                <a:spcPts val="3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900113" indent="-128588">
              <a:spcBef>
                <a:spcPct val="20000"/>
              </a:spcBef>
              <a:spcAft>
                <a:spcPts val="338"/>
              </a:spcAft>
              <a:buClr>
                <a:schemeClr val="accent1"/>
              </a:buClr>
              <a:buSzPct val="115000"/>
              <a:buFont typeface="Arial" panose="020B0604020202020204" pitchFamily="34" charset="0"/>
              <a:buChar char="•"/>
              <a:defRPr sz="900">
                <a:solidFill>
                  <a:srgbClr val="262626"/>
                </a:solidFill>
                <a:latin typeface="Garamond" panose="02020404030301010803" pitchFamily="18" charset="0"/>
              </a:defRPr>
            </a:lvl4pPr>
            <a:lvl5pPr marL="1157288" indent="-128588">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5pPr>
            <a:lvl6pPr marL="1414463"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6pPr>
            <a:lvl7pPr marL="1671638"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7pPr>
            <a:lvl8pPr marL="1928813"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8pPr>
            <a:lvl9pPr marL="2185988"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9pPr>
          </a:lstStyle>
          <a:p>
            <a:pPr defTabSz="257175" fontAlgn="base">
              <a:spcBef>
                <a:spcPct val="50000"/>
              </a:spcBef>
              <a:spcAft>
                <a:spcPct val="0"/>
              </a:spcAft>
              <a:buClrTx/>
              <a:buSzTx/>
              <a:buNone/>
            </a:pPr>
            <a:endParaRPr lang="en-US" altLang="en-US" sz="788">
              <a:solidFill>
                <a:prstClr val="black"/>
              </a:solidFill>
              <a:latin typeface="Times New Roman" panose="02020603050405020304" pitchFamily="18" charset="0"/>
            </a:endParaRPr>
          </a:p>
        </p:txBody>
      </p:sp>
      <p:sp>
        <p:nvSpPr>
          <p:cNvPr id="29701" name="Slide Number Placeholder 5">
            <a:extLst>
              <a:ext uri="{FF2B5EF4-FFF2-40B4-BE49-F238E27FC236}">
                <a16:creationId xmlns:a16="http://schemas.microsoft.com/office/drawing/2014/main" id="{643CB6DA-DC4E-40BC-A9A0-591157C22D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spcBef>
                <a:spcPct val="20000"/>
              </a:spcBef>
              <a:spcAft>
                <a:spcPts val="338"/>
              </a:spcAft>
              <a:buClr>
                <a:schemeClr val="accent1"/>
              </a:buClr>
              <a:buSzPct val="115000"/>
              <a:buFont typeface="Arial" panose="020B0604020202020204" pitchFamily="34" charset="0"/>
              <a:buChar char="•"/>
              <a:defRPr sz="1350">
                <a:solidFill>
                  <a:srgbClr val="262626"/>
                </a:solidFill>
                <a:latin typeface="Garamond" panose="02020404030301010803" pitchFamily="18" charset="0"/>
              </a:defRPr>
            </a:lvl1pPr>
            <a:lvl2pPr marL="417910" indent="-160735">
              <a:spcBef>
                <a:spcPct val="20000"/>
              </a:spcBef>
              <a:spcAft>
                <a:spcPts val="338"/>
              </a:spcAft>
              <a:buClr>
                <a:schemeClr val="accent1"/>
              </a:buClr>
              <a:buSzPct val="115000"/>
              <a:buFont typeface="Arial" panose="020B0604020202020204" pitchFamily="34" charset="0"/>
              <a:buChar char="•"/>
              <a:defRPr sz="1125">
                <a:solidFill>
                  <a:srgbClr val="262626"/>
                </a:solidFill>
                <a:latin typeface="Garamond" panose="02020404030301010803" pitchFamily="18" charset="0"/>
              </a:defRPr>
            </a:lvl2pPr>
            <a:lvl3pPr marL="642938" indent="-128588">
              <a:spcBef>
                <a:spcPct val="20000"/>
              </a:spcBef>
              <a:spcAft>
                <a:spcPts val="3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900113" indent="-128588">
              <a:spcBef>
                <a:spcPct val="20000"/>
              </a:spcBef>
              <a:spcAft>
                <a:spcPts val="338"/>
              </a:spcAft>
              <a:buClr>
                <a:schemeClr val="accent1"/>
              </a:buClr>
              <a:buSzPct val="115000"/>
              <a:buFont typeface="Arial" panose="020B0604020202020204" pitchFamily="34" charset="0"/>
              <a:buChar char="•"/>
              <a:defRPr sz="900">
                <a:solidFill>
                  <a:srgbClr val="262626"/>
                </a:solidFill>
                <a:latin typeface="Garamond" panose="02020404030301010803" pitchFamily="18" charset="0"/>
              </a:defRPr>
            </a:lvl4pPr>
            <a:lvl5pPr marL="1157288" indent="-128588">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5pPr>
            <a:lvl6pPr marL="1414463"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6pPr>
            <a:lvl7pPr marL="1671638"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7pPr>
            <a:lvl8pPr marL="1928813"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8pPr>
            <a:lvl9pPr marL="2185988"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9pPr>
          </a:lstStyle>
          <a:p>
            <a:pPr defTabSz="257175" fontAlgn="base">
              <a:spcBef>
                <a:spcPct val="50000"/>
              </a:spcBef>
              <a:spcAft>
                <a:spcPct val="0"/>
              </a:spcAft>
              <a:buClrTx/>
              <a:buSzTx/>
              <a:buNone/>
            </a:pPr>
            <a:fld id="{D06C33F8-FC0C-48B0-8A27-674C43457E6A}" type="slidenum">
              <a:rPr lang="en-US" altLang="en-US" sz="788">
                <a:solidFill>
                  <a:prstClr val="black"/>
                </a:solidFill>
                <a:latin typeface="Times New Roman" panose="02020603050405020304" pitchFamily="18" charset="0"/>
              </a:rPr>
              <a:pPr defTabSz="257175" fontAlgn="base">
                <a:spcBef>
                  <a:spcPct val="50000"/>
                </a:spcBef>
                <a:spcAft>
                  <a:spcPct val="0"/>
                </a:spcAft>
                <a:buClrTx/>
                <a:buSzTx/>
                <a:buNone/>
              </a:pPr>
              <a:t>79</a:t>
            </a:fld>
            <a:endParaRPr lang="en-US" altLang="en-US" sz="788">
              <a:solidFill>
                <a:prstClr val="black"/>
              </a:solidFill>
              <a:latin typeface="Times New Roman" panose="02020603050405020304" pitchFamily="18" charset="0"/>
            </a:endParaRPr>
          </a:p>
        </p:txBody>
      </p:sp>
      <p:pic>
        <p:nvPicPr>
          <p:cNvPr id="2" name="Picture 2" descr="Image result for ahcps">
            <a:extLst>
              <a:ext uri="{FF2B5EF4-FFF2-40B4-BE49-F238E27FC236}">
                <a16:creationId xmlns:a16="http://schemas.microsoft.com/office/drawing/2014/main" id="{2002B11A-0438-896E-825B-55302DAFEC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rms and Conditions">
            <a:extLst>
              <a:ext uri="{FF2B5EF4-FFF2-40B4-BE49-F238E27FC236}">
                <a16:creationId xmlns:a16="http://schemas.microsoft.com/office/drawing/2014/main" id="{E63BED7D-B64E-B952-3E07-5A8DDEF01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786" y="1507332"/>
            <a:ext cx="1174432" cy="9786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E083D9-C7CB-2016-768F-2BF6BEAF9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028" y="718211"/>
            <a:ext cx="3660506" cy="2745379"/>
          </a:xfrm>
          <a:prstGeom prst="rect">
            <a:avLst/>
          </a:prstGeom>
        </p:spPr>
      </p:pic>
      <p:pic>
        <p:nvPicPr>
          <p:cNvPr id="4" name="Picture 3">
            <a:extLst>
              <a:ext uri="{FF2B5EF4-FFF2-40B4-BE49-F238E27FC236}">
                <a16:creationId xmlns:a16="http://schemas.microsoft.com/office/drawing/2014/main" id="{A121CDE0-B41D-48A7-978F-6158D26B9288}"/>
              </a:ext>
            </a:extLst>
          </p:cNvPr>
          <p:cNvPicPr>
            <a:picLocks noChangeAspect="1"/>
          </p:cNvPicPr>
          <p:nvPr/>
        </p:nvPicPr>
        <p:blipFill rotWithShape="1">
          <a:blip r:embed="rId3">
            <a:extLst>
              <a:ext uri="{28A0092B-C50C-407E-A947-70E740481C1C}">
                <a14:useLocalDpi xmlns:a14="http://schemas.microsoft.com/office/drawing/2010/main" val="0"/>
              </a:ext>
            </a:extLst>
          </a:blip>
          <a:srcRect l="4170" t="20959" r="1774" b="7006"/>
          <a:stretch/>
        </p:blipFill>
        <p:spPr>
          <a:xfrm>
            <a:off x="251521" y="4077073"/>
            <a:ext cx="3384376" cy="2422438"/>
          </a:xfrm>
          <a:prstGeom prst="rect">
            <a:avLst/>
          </a:prstGeom>
        </p:spPr>
      </p:pic>
      <p:sp>
        <p:nvSpPr>
          <p:cNvPr id="10" name="TextBox 9">
            <a:extLst>
              <a:ext uri="{FF2B5EF4-FFF2-40B4-BE49-F238E27FC236}">
                <a16:creationId xmlns:a16="http://schemas.microsoft.com/office/drawing/2014/main" id="{91401774-2FCD-28DC-ECC0-2A951608018B}"/>
              </a:ext>
            </a:extLst>
          </p:cNvPr>
          <p:cNvSpPr txBox="1"/>
          <p:nvPr/>
        </p:nvSpPr>
        <p:spPr>
          <a:xfrm>
            <a:off x="4291366" y="836712"/>
            <a:ext cx="4593264" cy="5262979"/>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33399"/>
                </a:solidFill>
                <a:effectLst/>
                <a:uLnTx/>
                <a:uFillTx/>
                <a:latin typeface="Calibri" panose="020F0502020204030204"/>
                <a:cs typeface="Times New Roman" panose="02020603050405020304" pitchFamily="18" charset="0"/>
              </a:rPr>
              <a:t>2005 – move to Flemings Place</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333399"/>
              </a:solidFill>
              <a:latin typeface="Calibri" panose="020F0502020204030204"/>
              <a:cs typeface="Times New Roman" panose="02020603050405020304" pitchFamily="18"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rPr>
              <a:t>Staff of 5…….</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333399"/>
              </a:solidFill>
              <a:latin typeface="Calibri" panose="020F0502020204030204"/>
              <a:cs typeface="Times New Roman" panose="02020603050405020304" pitchFamily="18"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rPr>
              <a:t>Membership at 3,250</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333399"/>
              </a:solidFill>
              <a:latin typeface="Calibri" panose="020F0502020204030204"/>
              <a:cs typeface="Times New Roman" panose="02020603050405020304" pitchFamily="18"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rPr>
              <a:t>Drop in membership to 2,800 during austerity – 2012-2014</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333399"/>
              </a:solidFill>
              <a:latin typeface="Calibri" panose="020F0502020204030204"/>
              <a:cs typeface="Times New Roman" panose="02020603050405020304" pitchFamily="18"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rPr>
              <a:t>Current membership at 3,650 and growing!</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333399"/>
              </a:solidFill>
              <a:latin typeface="Calibri" panose="020F0502020204030204"/>
              <a:cs typeface="Times New Roman" panose="02020603050405020304" pitchFamily="18"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333399"/>
                </a:solidFill>
                <a:latin typeface="Calibri" panose="020F0502020204030204"/>
                <a:cs typeface="Times New Roman" panose="02020603050405020304" pitchFamily="18" charset="0"/>
              </a:rPr>
              <a:t>2023 – 80</a:t>
            </a:r>
            <a:r>
              <a:rPr lang="en-US" sz="2400" b="1" baseline="30000" dirty="0">
                <a:solidFill>
                  <a:srgbClr val="333399"/>
                </a:solidFill>
                <a:latin typeface="Calibri" panose="020F0502020204030204"/>
                <a:cs typeface="Times New Roman" panose="02020603050405020304" pitchFamily="18" charset="0"/>
              </a:rPr>
              <a:t>th</a:t>
            </a:r>
            <a:r>
              <a:rPr lang="en-US" sz="2400" b="1" dirty="0">
                <a:solidFill>
                  <a:srgbClr val="333399"/>
                </a:solidFill>
                <a:latin typeface="Calibri" panose="020F0502020204030204"/>
                <a:cs typeface="Times New Roman" panose="02020603050405020304" pitchFamily="18" charset="0"/>
              </a:rPr>
              <a:t> Anniversary</a:t>
            </a:r>
            <a:endPar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noProof="0" dirty="0">
              <a:ln>
                <a:noFill/>
              </a:ln>
              <a:solidFill>
                <a:srgbClr val="333399"/>
              </a:solidFill>
              <a:effectLst/>
              <a:uLnTx/>
              <a:uFillTx/>
              <a:latin typeface="Calibri" panose="020F0502020204030204"/>
              <a:cs typeface="Times New Roman" panose="02020603050405020304" pitchFamily="18" charset="0"/>
            </a:endParaRPr>
          </a:p>
        </p:txBody>
      </p:sp>
    </p:spTree>
    <p:extLst>
      <p:ext uri="{BB962C8B-B14F-4D97-AF65-F5344CB8AC3E}">
        <p14:creationId xmlns:p14="http://schemas.microsoft.com/office/powerpoint/2010/main" val="21236063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7315975-0F35-4696-83F0-60123E6F01D5}"/>
              </a:ext>
            </a:extLst>
          </p:cNvPr>
          <p:cNvSpPr>
            <a:spLocks noGrp="1" noChangeArrowheads="1"/>
          </p:cNvSpPr>
          <p:nvPr>
            <p:ph type="title"/>
          </p:nvPr>
        </p:nvSpPr>
        <p:spPr>
          <a:xfrm>
            <a:off x="2203847" y="1843087"/>
            <a:ext cx="5154216" cy="642938"/>
          </a:xfrm>
          <a:solidFill>
            <a:schemeClr val="folHlink"/>
          </a:solidFill>
        </p:spPr>
        <p:txBody>
          <a:bodyPr vert="horz" wrap="square" lIns="50900" tIns="25004" rIns="50900" bIns="25004" numCol="1" anchor="ctr" anchorCtr="0" compatLnSpc="1">
            <a:prstTxWarp prst="textNoShape">
              <a:avLst/>
            </a:prstTxWarp>
          </a:bodyPr>
          <a:lstStyle/>
          <a:p>
            <a:pPr eaLnBrk="1" hangingPunct="1"/>
            <a:r>
              <a:rPr lang="en-US" altLang="en-US">
                <a:ln>
                  <a:noFill/>
                </a:ln>
                <a:solidFill>
                  <a:schemeClr val="tx1"/>
                </a:solidFill>
              </a:rPr>
              <a:t>Industrial Action</a:t>
            </a:r>
          </a:p>
        </p:txBody>
      </p:sp>
      <p:sp>
        <p:nvSpPr>
          <p:cNvPr id="39939" name="Rectangle 3">
            <a:extLst>
              <a:ext uri="{FF2B5EF4-FFF2-40B4-BE49-F238E27FC236}">
                <a16:creationId xmlns:a16="http://schemas.microsoft.com/office/drawing/2014/main" id="{95240B37-B4EA-4FD2-8713-180BF7559946}"/>
              </a:ext>
            </a:extLst>
          </p:cNvPr>
          <p:cNvSpPr>
            <a:spLocks noGrp="1" noChangeArrowheads="1"/>
          </p:cNvSpPr>
          <p:nvPr>
            <p:ph idx="1"/>
          </p:nvPr>
        </p:nvSpPr>
        <p:spPr/>
        <p:txBody>
          <a:bodyPr vert="horz" wrap="square" lIns="50900" tIns="25004" rIns="50900" bIns="25004" numCol="1" anchor="t" anchorCtr="0" compatLnSpc="1">
            <a:prstTxWarp prst="textNoShape">
              <a:avLst/>
            </a:prstTxWarp>
          </a:bodyPr>
          <a:lstStyle/>
          <a:p>
            <a:pPr marL="0" indent="0" eaLnBrk="1" hangingPunct="1">
              <a:buNone/>
            </a:pPr>
            <a:r>
              <a:rPr lang="en-IE" altLang="en-US" i="1">
                <a:solidFill>
                  <a:srgbClr val="000000"/>
                </a:solidFill>
              </a:rPr>
              <a:t>“A union or staff association, recognised for the purposes of the Scheme, shall not threaten, sponsor, support or resort to strike, industrial action, or public agitation as a means of furthering claims which are appropriate to be dealt with through the Scheme where provisions of the Scheme have not been exhausted.”</a:t>
            </a:r>
            <a:endParaRPr lang="en-US" altLang="en-US" i="1"/>
          </a:p>
        </p:txBody>
      </p:sp>
      <p:sp>
        <p:nvSpPr>
          <p:cNvPr id="39940" name="Footer Placeholder 4">
            <a:extLst>
              <a:ext uri="{FF2B5EF4-FFF2-40B4-BE49-F238E27FC236}">
                <a16:creationId xmlns:a16="http://schemas.microsoft.com/office/drawing/2014/main" id="{F872DDEA-674D-4CD5-AC11-5BC2FE49FE7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spcBef>
                <a:spcPct val="20000"/>
              </a:spcBef>
              <a:spcAft>
                <a:spcPts val="338"/>
              </a:spcAft>
              <a:buClr>
                <a:schemeClr val="accent1"/>
              </a:buClr>
              <a:buSzPct val="115000"/>
              <a:buFont typeface="Arial" panose="020B0604020202020204" pitchFamily="34" charset="0"/>
              <a:buChar char="•"/>
              <a:defRPr sz="1350">
                <a:solidFill>
                  <a:srgbClr val="262626"/>
                </a:solidFill>
                <a:latin typeface="Garamond" panose="02020404030301010803" pitchFamily="18" charset="0"/>
              </a:defRPr>
            </a:lvl1pPr>
            <a:lvl2pPr marL="417910" indent="-160735">
              <a:spcBef>
                <a:spcPct val="20000"/>
              </a:spcBef>
              <a:spcAft>
                <a:spcPts val="338"/>
              </a:spcAft>
              <a:buClr>
                <a:schemeClr val="accent1"/>
              </a:buClr>
              <a:buSzPct val="115000"/>
              <a:buFont typeface="Arial" panose="020B0604020202020204" pitchFamily="34" charset="0"/>
              <a:buChar char="•"/>
              <a:defRPr sz="1125">
                <a:solidFill>
                  <a:srgbClr val="262626"/>
                </a:solidFill>
                <a:latin typeface="Garamond" panose="02020404030301010803" pitchFamily="18" charset="0"/>
              </a:defRPr>
            </a:lvl2pPr>
            <a:lvl3pPr marL="642938" indent="-128588">
              <a:spcBef>
                <a:spcPct val="20000"/>
              </a:spcBef>
              <a:spcAft>
                <a:spcPts val="3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900113" indent="-128588">
              <a:spcBef>
                <a:spcPct val="20000"/>
              </a:spcBef>
              <a:spcAft>
                <a:spcPts val="338"/>
              </a:spcAft>
              <a:buClr>
                <a:schemeClr val="accent1"/>
              </a:buClr>
              <a:buSzPct val="115000"/>
              <a:buFont typeface="Arial" panose="020B0604020202020204" pitchFamily="34" charset="0"/>
              <a:buChar char="•"/>
              <a:defRPr sz="900">
                <a:solidFill>
                  <a:srgbClr val="262626"/>
                </a:solidFill>
                <a:latin typeface="Garamond" panose="02020404030301010803" pitchFamily="18" charset="0"/>
              </a:defRPr>
            </a:lvl4pPr>
            <a:lvl5pPr marL="1157288" indent="-128588">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5pPr>
            <a:lvl6pPr marL="1414463"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6pPr>
            <a:lvl7pPr marL="1671638"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7pPr>
            <a:lvl8pPr marL="1928813"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8pPr>
            <a:lvl9pPr marL="2185988"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9pPr>
          </a:lstStyle>
          <a:p>
            <a:pPr defTabSz="257175" fontAlgn="base">
              <a:spcBef>
                <a:spcPct val="50000"/>
              </a:spcBef>
              <a:spcAft>
                <a:spcPct val="0"/>
              </a:spcAft>
              <a:buClrTx/>
              <a:buSzTx/>
              <a:buNone/>
            </a:pPr>
            <a:endParaRPr lang="en-US" altLang="en-US" sz="788">
              <a:solidFill>
                <a:prstClr val="black"/>
              </a:solidFill>
              <a:latin typeface="Times New Roman" panose="02020603050405020304" pitchFamily="18" charset="0"/>
            </a:endParaRPr>
          </a:p>
        </p:txBody>
      </p:sp>
      <p:sp>
        <p:nvSpPr>
          <p:cNvPr id="39941" name="Slide Number Placeholder 5">
            <a:extLst>
              <a:ext uri="{FF2B5EF4-FFF2-40B4-BE49-F238E27FC236}">
                <a16:creationId xmlns:a16="http://schemas.microsoft.com/office/drawing/2014/main" id="{EE3CA4CA-78A6-4CFF-848B-29214D70A0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spcBef>
                <a:spcPct val="20000"/>
              </a:spcBef>
              <a:spcAft>
                <a:spcPts val="338"/>
              </a:spcAft>
              <a:buClr>
                <a:schemeClr val="accent1"/>
              </a:buClr>
              <a:buSzPct val="115000"/>
              <a:buFont typeface="Arial" panose="020B0604020202020204" pitchFamily="34" charset="0"/>
              <a:buChar char="•"/>
              <a:defRPr sz="1350">
                <a:solidFill>
                  <a:srgbClr val="262626"/>
                </a:solidFill>
                <a:latin typeface="Garamond" panose="02020404030301010803" pitchFamily="18" charset="0"/>
              </a:defRPr>
            </a:lvl1pPr>
            <a:lvl2pPr marL="417910" indent="-160735">
              <a:spcBef>
                <a:spcPct val="20000"/>
              </a:spcBef>
              <a:spcAft>
                <a:spcPts val="338"/>
              </a:spcAft>
              <a:buClr>
                <a:schemeClr val="accent1"/>
              </a:buClr>
              <a:buSzPct val="115000"/>
              <a:buFont typeface="Arial" panose="020B0604020202020204" pitchFamily="34" charset="0"/>
              <a:buChar char="•"/>
              <a:defRPr sz="1125">
                <a:solidFill>
                  <a:srgbClr val="262626"/>
                </a:solidFill>
                <a:latin typeface="Garamond" panose="02020404030301010803" pitchFamily="18" charset="0"/>
              </a:defRPr>
            </a:lvl2pPr>
            <a:lvl3pPr marL="642938" indent="-128588">
              <a:spcBef>
                <a:spcPct val="20000"/>
              </a:spcBef>
              <a:spcAft>
                <a:spcPts val="3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900113" indent="-128588">
              <a:spcBef>
                <a:spcPct val="20000"/>
              </a:spcBef>
              <a:spcAft>
                <a:spcPts val="338"/>
              </a:spcAft>
              <a:buClr>
                <a:schemeClr val="accent1"/>
              </a:buClr>
              <a:buSzPct val="115000"/>
              <a:buFont typeface="Arial" panose="020B0604020202020204" pitchFamily="34" charset="0"/>
              <a:buChar char="•"/>
              <a:defRPr sz="900">
                <a:solidFill>
                  <a:srgbClr val="262626"/>
                </a:solidFill>
                <a:latin typeface="Garamond" panose="02020404030301010803" pitchFamily="18" charset="0"/>
              </a:defRPr>
            </a:lvl4pPr>
            <a:lvl5pPr marL="1157288" indent="-128588">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5pPr>
            <a:lvl6pPr marL="1414463"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6pPr>
            <a:lvl7pPr marL="1671638"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7pPr>
            <a:lvl8pPr marL="1928813"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8pPr>
            <a:lvl9pPr marL="2185988" indent="-128588" defTabSz="257175" eaLnBrk="0" fontAlgn="base" hangingPunct="0">
              <a:spcBef>
                <a:spcPct val="20000"/>
              </a:spcBef>
              <a:spcAft>
                <a:spcPts val="338"/>
              </a:spcAft>
              <a:buClr>
                <a:schemeClr val="accent1"/>
              </a:buClr>
              <a:buSzPct val="115000"/>
              <a:buFont typeface="Arial" panose="020B0604020202020204" pitchFamily="34" charset="0"/>
              <a:buChar char="•"/>
              <a:defRPr sz="788">
                <a:solidFill>
                  <a:srgbClr val="262626"/>
                </a:solidFill>
                <a:latin typeface="Garamond" panose="02020404030301010803" pitchFamily="18" charset="0"/>
              </a:defRPr>
            </a:lvl9pPr>
          </a:lstStyle>
          <a:p>
            <a:pPr defTabSz="257175" fontAlgn="base">
              <a:spcBef>
                <a:spcPct val="50000"/>
              </a:spcBef>
              <a:spcAft>
                <a:spcPct val="0"/>
              </a:spcAft>
              <a:buClrTx/>
              <a:buSzTx/>
              <a:buNone/>
            </a:pPr>
            <a:fld id="{01053E0F-7AEC-4F9D-A3D1-67F55A550F7E}" type="slidenum">
              <a:rPr lang="en-US" altLang="en-US" sz="788">
                <a:solidFill>
                  <a:prstClr val="black"/>
                </a:solidFill>
                <a:latin typeface="Times New Roman" panose="02020603050405020304" pitchFamily="18" charset="0"/>
              </a:rPr>
              <a:pPr defTabSz="257175" fontAlgn="base">
                <a:spcBef>
                  <a:spcPct val="50000"/>
                </a:spcBef>
                <a:spcAft>
                  <a:spcPct val="0"/>
                </a:spcAft>
                <a:buClrTx/>
                <a:buSzTx/>
                <a:buNone/>
              </a:pPr>
              <a:t>80</a:t>
            </a:fld>
            <a:endParaRPr lang="en-US" altLang="en-US" sz="788">
              <a:solidFill>
                <a:prstClr val="black"/>
              </a:solidFill>
              <a:latin typeface="Times New Roman" panose="02020603050405020304" pitchFamily="18" charset="0"/>
            </a:endParaRPr>
          </a:p>
        </p:txBody>
      </p:sp>
      <p:pic>
        <p:nvPicPr>
          <p:cNvPr id="2" name="Picture 2" descr="Image result for ahcps">
            <a:extLst>
              <a:ext uri="{FF2B5EF4-FFF2-40B4-BE49-F238E27FC236}">
                <a16:creationId xmlns:a16="http://schemas.microsoft.com/office/drawing/2014/main" id="{EAEFC507-AF85-C210-B146-C63F0ACD56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dustrial action - Wikipedia">
            <a:extLst>
              <a:ext uri="{FF2B5EF4-FFF2-40B4-BE49-F238E27FC236}">
                <a16:creationId xmlns:a16="http://schemas.microsoft.com/office/drawing/2014/main" id="{0CC1028B-619F-8B61-2B68-29A1AED4D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60" y="3719946"/>
            <a:ext cx="1778794" cy="1443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200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126C644-71A1-453E-81CF-34FA16FD9077}"/>
              </a:ext>
            </a:extLst>
          </p:cNvPr>
          <p:cNvSpPr>
            <a:spLocks noGrp="1" noChangeArrowheads="1"/>
          </p:cNvSpPr>
          <p:nvPr>
            <p:ph type="title"/>
          </p:nvPr>
        </p:nvSpPr>
        <p:spPr/>
        <p:txBody>
          <a:bodyPr/>
          <a:lstStyle/>
          <a:p>
            <a:pPr eaLnBrk="1" hangingPunct="1"/>
            <a:r>
              <a:rPr lang="en-GB" altLang="en-US" dirty="0">
                <a:ln>
                  <a:noFill/>
                </a:ln>
              </a:rPr>
              <a:t>State Bodies – Workplace Relations Commission (WRC)</a:t>
            </a:r>
          </a:p>
        </p:txBody>
      </p:sp>
      <p:sp>
        <p:nvSpPr>
          <p:cNvPr id="41987" name="Content Placeholder 2">
            <a:extLst>
              <a:ext uri="{FF2B5EF4-FFF2-40B4-BE49-F238E27FC236}">
                <a16:creationId xmlns:a16="http://schemas.microsoft.com/office/drawing/2014/main" id="{3DC9F8CA-1991-46FB-B065-8106BFD5B5EE}"/>
              </a:ext>
            </a:extLst>
          </p:cNvPr>
          <p:cNvSpPr>
            <a:spLocks noGrp="1" noChangeArrowheads="1"/>
          </p:cNvSpPr>
          <p:nvPr>
            <p:ph idx="1"/>
          </p:nvPr>
        </p:nvSpPr>
        <p:spPr/>
        <p:txBody>
          <a:bodyPr/>
          <a:lstStyle/>
          <a:p>
            <a:pPr eaLnBrk="1" hangingPunct="1"/>
            <a:r>
              <a:rPr lang="en-GB" altLang="en-US" dirty="0"/>
              <a:t>IR Forum –Similar to Departmental Council</a:t>
            </a:r>
          </a:p>
          <a:p>
            <a:pPr eaLnBrk="1" hangingPunct="1"/>
            <a:r>
              <a:rPr lang="en-GB" altLang="en-US" dirty="0"/>
              <a:t>Issues not resolved referred to third party i.e. WRC</a:t>
            </a:r>
          </a:p>
          <a:p>
            <a:pPr eaLnBrk="1" hangingPunct="1"/>
            <a:r>
              <a:rPr lang="en-GB" altLang="en-US" dirty="0"/>
              <a:t>First stage conciliation conference – Facilitated by an Industrial Relations Officer (IRO) of WRC	</a:t>
            </a:r>
          </a:p>
          <a:p>
            <a:pPr lvl="1" eaLnBrk="1" hangingPunct="1"/>
            <a:r>
              <a:rPr lang="en-GB" altLang="en-US" dirty="0"/>
              <a:t>Usually management and staff side start off in different rooms</a:t>
            </a:r>
          </a:p>
          <a:p>
            <a:pPr lvl="1" eaLnBrk="1" hangingPunct="1"/>
            <a:r>
              <a:rPr lang="en-GB" altLang="en-US" dirty="0"/>
              <a:t>Come together and thrash out differences in front of IRO</a:t>
            </a:r>
          </a:p>
          <a:p>
            <a:pPr lvl="1" eaLnBrk="1" hangingPunct="1"/>
            <a:r>
              <a:rPr lang="en-GB" altLang="en-US" dirty="0"/>
              <a:t>Generally break into separate rooms and IRO moves between rooms</a:t>
            </a:r>
          </a:p>
          <a:p>
            <a:pPr lvl="1" eaLnBrk="1" hangingPunct="1"/>
            <a:r>
              <a:rPr lang="en-GB" altLang="en-US" dirty="0"/>
              <a:t>Aim is to resolve issues or narrow down issues for referral to Labour Court</a:t>
            </a:r>
          </a:p>
        </p:txBody>
      </p:sp>
      <p:pic>
        <p:nvPicPr>
          <p:cNvPr id="2" name="Picture 2" descr="Image result for ahcps">
            <a:extLst>
              <a:ext uri="{FF2B5EF4-FFF2-40B4-BE49-F238E27FC236}">
                <a16:creationId xmlns:a16="http://schemas.microsoft.com/office/drawing/2014/main" id="{C93418DA-81D5-C708-6F41-3A7E12C0E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orkplace Relations Commission - Wikipedia">
            <a:extLst>
              <a:ext uri="{FF2B5EF4-FFF2-40B4-BE49-F238E27FC236}">
                <a16:creationId xmlns:a16="http://schemas.microsoft.com/office/drawing/2014/main" id="{9B51CFBE-ACB7-AD15-1235-BBFC6DE97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35" y="4681781"/>
            <a:ext cx="1668065" cy="785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A5C85F1-DEAA-4898-81A0-5F07A2068D81}"/>
              </a:ext>
            </a:extLst>
          </p:cNvPr>
          <p:cNvSpPr>
            <a:spLocks noGrp="1" noChangeArrowheads="1"/>
          </p:cNvSpPr>
          <p:nvPr>
            <p:ph type="title"/>
          </p:nvPr>
        </p:nvSpPr>
        <p:spPr/>
        <p:txBody>
          <a:bodyPr/>
          <a:lstStyle/>
          <a:p>
            <a:pPr eaLnBrk="1" hangingPunct="1"/>
            <a:r>
              <a:rPr lang="en-GB" altLang="en-US">
                <a:ln>
                  <a:noFill/>
                </a:ln>
              </a:rPr>
              <a:t>Labour Court</a:t>
            </a:r>
          </a:p>
        </p:txBody>
      </p:sp>
      <p:sp>
        <p:nvSpPr>
          <p:cNvPr id="43011" name="Content Placeholder 2">
            <a:extLst>
              <a:ext uri="{FF2B5EF4-FFF2-40B4-BE49-F238E27FC236}">
                <a16:creationId xmlns:a16="http://schemas.microsoft.com/office/drawing/2014/main" id="{168F36E3-E951-41B3-B559-6CCA5DF8B663}"/>
              </a:ext>
            </a:extLst>
          </p:cNvPr>
          <p:cNvSpPr>
            <a:spLocks noGrp="1" noChangeArrowheads="1"/>
          </p:cNvSpPr>
          <p:nvPr>
            <p:ph idx="1"/>
          </p:nvPr>
        </p:nvSpPr>
        <p:spPr/>
        <p:txBody>
          <a:bodyPr/>
          <a:lstStyle/>
          <a:p>
            <a:pPr eaLnBrk="1" hangingPunct="1"/>
            <a:r>
              <a:rPr lang="en-GB" altLang="en-US" dirty="0"/>
              <a:t>Formal Body. 3 Persons. Chair, Employers rep (IBEC) and Union rep (ICTU). All full time and appointed by Government. 4 Divisions in Court</a:t>
            </a:r>
          </a:p>
          <a:p>
            <a:pPr eaLnBrk="1" hangingPunct="1"/>
            <a:r>
              <a:rPr lang="en-GB" altLang="en-US" dirty="0"/>
              <a:t>Both sides submit their case a week in advance and swap with each other at the start of hearing.</a:t>
            </a:r>
          </a:p>
          <a:p>
            <a:pPr eaLnBrk="1" hangingPunct="1"/>
            <a:r>
              <a:rPr lang="en-GB" altLang="en-US" dirty="0"/>
              <a:t>Case is read into the record and then both sides are questioned by court. </a:t>
            </a:r>
          </a:p>
          <a:p>
            <a:pPr eaLnBrk="1" hangingPunct="1"/>
            <a:r>
              <a:rPr lang="en-GB" altLang="en-US" dirty="0"/>
              <a:t>Court issues a written recommendation within a few weeks.</a:t>
            </a:r>
          </a:p>
        </p:txBody>
      </p:sp>
      <p:pic>
        <p:nvPicPr>
          <p:cNvPr id="2" name="Picture 2" descr="Image result for ahcps">
            <a:extLst>
              <a:ext uri="{FF2B5EF4-FFF2-40B4-BE49-F238E27FC236}">
                <a16:creationId xmlns:a16="http://schemas.microsoft.com/office/drawing/2014/main" id="{A7EC6840-833A-3567-C2E7-31801AA4A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ome - The Labour Court">
            <a:extLst>
              <a:ext uri="{FF2B5EF4-FFF2-40B4-BE49-F238E27FC236}">
                <a16:creationId xmlns:a16="http://schemas.microsoft.com/office/drawing/2014/main" id="{54545421-71FE-A1A0-AF88-3A9834034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92" y="4194251"/>
            <a:ext cx="991183" cy="1163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D988-7ABE-48A2-A759-1154575BF10F}"/>
              </a:ext>
            </a:extLst>
          </p:cNvPr>
          <p:cNvSpPr>
            <a:spLocks noGrp="1"/>
          </p:cNvSpPr>
          <p:nvPr>
            <p:ph type="title"/>
          </p:nvPr>
        </p:nvSpPr>
        <p:spPr/>
        <p:txBody>
          <a:bodyPr/>
          <a:lstStyle/>
          <a:p>
            <a:r>
              <a:rPr lang="en-GB" dirty="0"/>
              <a:t>Conflict in the Workplace - Personal</a:t>
            </a:r>
          </a:p>
        </p:txBody>
      </p:sp>
      <p:sp>
        <p:nvSpPr>
          <p:cNvPr id="3" name="Content Placeholder 2">
            <a:extLst>
              <a:ext uri="{FF2B5EF4-FFF2-40B4-BE49-F238E27FC236}">
                <a16:creationId xmlns:a16="http://schemas.microsoft.com/office/drawing/2014/main" id="{27723617-29E6-43A7-AB8A-2B3EE1A8569B}"/>
              </a:ext>
            </a:extLst>
          </p:cNvPr>
          <p:cNvSpPr>
            <a:spLocks noGrp="1"/>
          </p:cNvSpPr>
          <p:nvPr>
            <p:ph idx="1"/>
          </p:nvPr>
        </p:nvSpPr>
        <p:spPr/>
        <p:txBody>
          <a:bodyPr/>
          <a:lstStyle/>
          <a:p>
            <a:r>
              <a:rPr lang="en-GB" dirty="0"/>
              <a:t>Conflict between Management and staff – dealt with through IR forums</a:t>
            </a:r>
          </a:p>
          <a:p>
            <a:r>
              <a:rPr lang="en-GB" dirty="0"/>
              <a:t>Conflict between individuals </a:t>
            </a:r>
          </a:p>
          <a:p>
            <a:pPr lvl="1"/>
            <a:r>
              <a:rPr lang="en-GB" dirty="0"/>
              <a:t>Grievance Procedure</a:t>
            </a:r>
          </a:p>
          <a:p>
            <a:pPr lvl="1"/>
            <a:r>
              <a:rPr lang="en-GB" dirty="0"/>
              <a:t>Dignity at Work Policy</a:t>
            </a:r>
          </a:p>
        </p:txBody>
      </p:sp>
      <p:pic>
        <p:nvPicPr>
          <p:cNvPr id="5" name="Picture 2" descr="Image result for ahcps">
            <a:extLst>
              <a:ext uri="{FF2B5EF4-FFF2-40B4-BE49-F238E27FC236}">
                <a16:creationId xmlns:a16="http://schemas.microsoft.com/office/drawing/2014/main" id="{4EFF58C2-98DB-468A-839E-9B5B26E313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onflict resolution in the workplace at its finest | HRD Asia">
            <a:extLst>
              <a:ext uri="{FF2B5EF4-FFF2-40B4-BE49-F238E27FC236}">
                <a16:creationId xmlns:a16="http://schemas.microsoft.com/office/drawing/2014/main" id="{82426678-86F7-BE4E-2A16-CF4ECC04A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79" y="3919971"/>
            <a:ext cx="2071688"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409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D544-EBFD-4CDA-B805-5114A3C2A699}"/>
              </a:ext>
            </a:extLst>
          </p:cNvPr>
          <p:cNvSpPr>
            <a:spLocks noGrp="1"/>
          </p:cNvSpPr>
          <p:nvPr>
            <p:ph type="title"/>
          </p:nvPr>
        </p:nvSpPr>
        <p:spPr/>
        <p:txBody>
          <a:bodyPr/>
          <a:lstStyle/>
          <a:p>
            <a:r>
              <a:rPr lang="en-GB" dirty="0"/>
              <a:t>Grievance</a:t>
            </a:r>
          </a:p>
        </p:txBody>
      </p:sp>
      <p:sp>
        <p:nvSpPr>
          <p:cNvPr id="3" name="Content Placeholder 2">
            <a:extLst>
              <a:ext uri="{FF2B5EF4-FFF2-40B4-BE49-F238E27FC236}">
                <a16:creationId xmlns:a16="http://schemas.microsoft.com/office/drawing/2014/main" id="{54CB8306-F3D9-4281-A94C-39D5398415B0}"/>
              </a:ext>
            </a:extLst>
          </p:cNvPr>
          <p:cNvSpPr>
            <a:spLocks noGrp="1"/>
          </p:cNvSpPr>
          <p:nvPr>
            <p:ph idx="1"/>
          </p:nvPr>
        </p:nvSpPr>
        <p:spPr/>
        <p:txBody>
          <a:bodyPr/>
          <a:lstStyle/>
          <a:p>
            <a:r>
              <a:rPr lang="en-GB" dirty="0"/>
              <a:t>Grievance Procedure – Covered by Circular 11/2001</a:t>
            </a:r>
          </a:p>
          <a:p>
            <a:r>
              <a:rPr lang="en-GB" dirty="0"/>
              <a:t>Deals with complaints not appropriate to C&amp;A scheme</a:t>
            </a:r>
          </a:p>
          <a:p>
            <a:r>
              <a:rPr lang="en-GB" dirty="0"/>
              <a:t>Seeks to deal in a fair, prompt and impartial manner, complaints of individual staff.</a:t>
            </a:r>
          </a:p>
          <a:p>
            <a:r>
              <a:rPr lang="en-GB" dirty="0"/>
              <a:t>Complaints by officers about acts or omissions of management</a:t>
            </a:r>
          </a:p>
          <a:p>
            <a:r>
              <a:rPr lang="en-GB" dirty="0"/>
              <a:t>2 Stages.</a:t>
            </a:r>
          </a:p>
        </p:txBody>
      </p:sp>
      <p:pic>
        <p:nvPicPr>
          <p:cNvPr id="5" name="Picture 2" descr="Image result for ahcps">
            <a:extLst>
              <a:ext uri="{FF2B5EF4-FFF2-40B4-BE49-F238E27FC236}">
                <a16:creationId xmlns:a16="http://schemas.microsoft.com/office/drawing/2014/main" id="{40568C4C-2356-406B-89FC-BA73623600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53789"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op 10 tips for implementing a company grievance procedure | Shaw Gibbs">
            <a:extLst>
              <a:ext uri="{FF2B5EF4-FFF2-40B4-BE49-F238E27FC236}">
                <a16:creationId xmlns:a16="http://schemas.microsoft.com/office/drawing/2014/main" id="{4043BE56-050C-2482-6A5B-5290A688B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789" y="1303735"/>
            <a:ext cx="1964531" cy="13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1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7346-A3D5-4350-84AD-0EF605BA3672}"/>
              </a:ext>
            </a:extLst>
          </p:cNvPr>
          <p:cNvSpPr>
            <a:spLocks noGrp="1"/>
          </p:cNvSpPr>
          <p:nvPr>
            <p:ph type="title"/>
          </p:nvPr>
        </p:nvSpPr>
        <p:spPr/>
        <p:txBody>
          <a:bodyPr/>
          <a:lstStyle/>
          <a:p>
            <a:r>
              <a:rPr lang="en-GB" dirty="0"/>
              <a:t>Grievance</a:t>
            </a:r>
          </a:p>
        </p:txBody>
      </p:sp>
      <p:sp>
        <p:nvSpPr>
          <p:cNvPr id="3" name="Content Placeholder 2">
            <a:extLst>
              <a:ext uri="{FF2B5EF4-FFF2-40B4-BE49-F238E27FC236}">
                <a16:creationId xmlns:a16="http://schemas.microsoft.com/office/drawing/2014/main" id="{0D2116F0-94D1-43DE-B4BA-ADAA33DDE42E}"/>
              </a:ext>
            </a:extLst>
          </p:cNvPr>
          <p:cNvSpPr>
            <a:spLocks noGrp="1"/>
          </p:cNvSpPr>
          <p:nvPr>
            <p:ph idx="1"/>
          </p:nvPr>
        </p:nvSpPr>
        <p:spPr/>
        <p:txBody>
          <a:bodyPr/>
          <a:lstStyle/>
          <a:p>
            <a:r>
              <a:rPr lang="en-GB" dirty="0"/>
              <a:t>Stage 1 – 4 parts</a:t>
            </a:r>
          </a:p>
          <a:p>
            <a:r>
              <a:rPr lang="en-GB" dirty="0"/>
              <a:t>Complainant and officer. Whose act or omission is complained of shall discuss the matter with a view to resolve it informally</a:t>
            </a:r>
          </a:p>
          <a:p>
            <a:pPr marL="0" indent="0">
              <a:buNone/>
            </a:pPr>
            <a:endParaRPr lang="en-GB" dirty="0"/>
          </a:p>
          <a:p>
            <a:r>
              <a:rPr lang="en-GB" dirty="0"/>
              <a:t>If not possible to resolve, complainant outlines complaint in writing to the officer concerned, with a copy to the officers superior, indicating they are invoking the grievance procedure and the corrective action sought. Officer complained against shall reply within 2 weeks.</a:t>
            </a:r>
          </a:p>
          <a:p>
            <a:endParaRPr lang="en-GB" dirty="0"/>
          </a:p>
        </p:txBody>
      </p:sp>
      <p:pic>
        <p:nvPicPr>
          <p:cNvPr id="4" name="Picture 2" descr="Image result for ahcps">
            <a:extLst>
              <a:ext uri="{FF2B5EF4-FFF2-40B4-BE49-F238E27FC236}">
                <a16:creationId xmlns:a16="http://schemas.microsoft.com/office/drawing/2014/main" id="{6B5B55FB-B75E-4C82-A846-20C351DA6F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75948"/>
            <a:ext cx="1215136" cy="3818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irginia's Grievance Procedure – VRSA">
            <a:extLst>
              <a:ext uri="{FF2B5EF4-FFF2-40B4-BE49-F238E27FC236}">
                <a16:creationId xmlns:a16="http://schemas.microsoft.com/office/drawing/2014/main" id="{214793C3-6280-A739-2C22-2C40E8765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140" y="1007269"/>
            <a:ext cx="1971675" cy="130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183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7C84-970D-44CE-B7F4-E3EB278A65A6}"/>
              </a:ext>
            </a:extLst>
          </p:cNvPr>
          <p:cNvSpPr>
            <a:spLocks noGrp="1"/>
          </p:cNvSpPr>
          <p:nvPr>
            <p:ph type="title"/>
          </p:nvPr>
        </p:nvSpPr>
        <p:spPr/>
        <p:txBody>
          <a:bodyPr/>
          <a:lstStyle/>
          <a:p>
            <a:r>
              <a:rPr lang="en-GB" dirty="0"/>
              <a:t>Grievance</a:t>
            </a:r>
          </a:p>
        </p:txBody>
      </p:sp>
      <p:sp>
        <p:nvSpPr>
          <p:cNvPr id="3" name="Content Placeholder 2">
            <a:extLst>
              <a:ext uri="{FF2B5EF4-FFF2-40B4-BE49-F238E27FC236}">
                <a16:creationId xmlns:a16="http://schemas.microsoft.com/office/drawing/2014/main" id="{9AB86B47-EB85-4E95-9BD5-661E5936D4B4}"/>
              </a:ext>
            </a:extLst>
          </p:cNvPr>
          <p:cNvSpPr>
            <a:spLocks noGrp="1"/>
          </p:cNvSpPr>
          <p:nvPr>
            <p:ph idx="1"/>
          </p:nvPr>
        </p:nvSpPr>
        <p:spPr/>
        <p:txBody>
          <a:bodyPr/>
          <a:lstStyle/>
          <a:p>
            <a:r>
              <a:rPr lang="en-GB" dirty="0"/>
              <a:t>If complainant not satisfied with response may refer the matter to Personnel. Within 2 weeks Personnel arrange meeting between 2 parties. Complainant can be accompanied by union rep.</a:t>
            </a:r>
          </a:p>
          <a:p>
            <a:pPr marL="0" indent="0">
              <a:buNone/>
            </a:pPr>
            <a:endParaRPr lang="en-GB" dirty="0"/>
          </a:p>
          <a:p>
            <a:r>
              <a:rPr lang="en-GB" dirty="0"/>
              <a:t>If not possible to resolve matter by agreement, Personnel shall make  a decision on the complaint and convey the decision, plus the reason to the parties in Writing. </a:t>
            </a:r>
          </a:p>
        </p:txBody>
      </p:sp>
      <p:pic>
        <p:nvPicPr>
          <p:cNvPr id="5" name="Picture 2" descr="Image result for ahcps">
            <a:extLst>
              <a:ext uri="{FF2B5EF4-FFF2-40B4-BE49-F238E27FC236}">
                <a16:creationId xmlns:a16="http://schemas.microsoft.com/office/drawing/2014/main" id="{33A497C2-3014-4D40-85B9-02B5A4E65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8155"/>
            <a:ext cx="1215136" cy="38965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rievance Process - Behavioral Health Resources, LLC Behavioral Health  Resources, LLC">
            <a:extLst>
              <a:ext uri="{FF2B5EF4-FFF2-40B4-BE49-F238E27FC236}">
                <a16:creationId xmlns:a16="http://schemas.microsoft.com/office/drawing/2014/main" id="{457FB31F-9375-1FA3-9EAC-DC5C972B7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23" y="3971926"/>
            <a:ext cx="1850231"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9548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10AF-94CF-4642-9133-DFB5263F1BA3}"/>
              </a:ext>
            </a:extLst>
          </p:cNvPr>
          <p:cNvSpPr>
            <a:spLocks noGrp="1"/>
          </p:cNvSpPr>
          <p:nvPr>
            <p:ph type="title"/>
          </p:nvPr>
        </p:nvSpPr>
        <p:spPr/>
        <p:txBody>
          <a:bodyPr/>
          <a:lstStyle/>
          <a:p>
            <a:r>
              <a:rPr lang="en-GB" dirty="0"/>
              <a:t>Grievance</a:t>
            </a:r>
          </a:p>
        </p:txBody>
      </p:sp>
      <p:sp>
        <p:nvSpPr>
          <p:cNvPr id="3" name="Content Placeholder 2">
            <a:extLst>
              <a:ext uri="{FF2B5EF4-FFF2-40B4-BE49-F238E27FC236}">
                <a16:creationId xmlns:a16="http://schemas.microsoft.com/office/drawing/2014/main" id="{CCC5D853-742B-4856-BD1D-A749ED4C6685}"/>
              </a:ext>
            </a:extLst>
          </p:cNvPr>
          <p:cNvSpPr>
            <a:spLocks noGrp="1"/>
          </p:cNvSpPr>
          <p:nvPr>
            <p:ph idx="1"/>
          </p:nvPr>
        </p:nvSpPr>
        <p:spPr/>
        <p:txBody>
          <a:bodyPr>
            <a:normAutofit/>
          </a:bodyPr>
          <a:lstStyle/>
          <a:p>
            <a:r>
              <a:rPr lang="en-GB" dirty="0"/>
              <a:t>Stage 2</a:t>
            </a:r>
          </a:p>
          <a:p>
            <a:r>
              <a:rPr lang="en-GB" dirty="0"/>
              <a:t>Complainant who is dissatisfied with decision may make a written request to Personnel that the dispute be referred to Mediation Officer. Complaint will be dealt with on the following basis</a:t>
            </a:r>
          </a:p>
          <a:p>
            <a:r>
              <a:rPr lang="en-GB" dirty="0"/>
              <a:t>Complaints concerning the following shall not be referred to the Mediation Officer</a:t>
            </a:r>
          </a:p>
          <a:p>
            <a:pPr lvl="1"/>
            <a:r>
              <a:rPr lang="en-GB" dirty="0"/>
              <a:t>Disciplinary action taken under the disciplinary code</a:t>
            </a:r>
          </a:p>
          <a:p>
            <a:pPr lvl="1"/>
            <a:r>
              <a:rPr lang="en-GB" dirty="0"/>
              <a:t>Selection for promotion</a:t>
            </a:r>
          </a:p>
          <a:p>
            <a:pPr lvl="1"/>
            <a:r>
              <a:rPr lang="en-GB" dirty="0"/>
              <a:t>Selection for assignment to a post carrying an allowance/post abroad/higher scales under restructuring agreement</a:t>
            </a:r>
          </a:p>
          <a:p>
            <a:pPr lvl="1"/>
            <a:r>
              <a:rPr lang="en-GB" dirty="0"/>
              <a:t>Exclusion from competitions or from consideration for promotion on health/Sick leave</a:t>
            </a:r>
          </a:p>
          <a:p>
            <a:pPr lvl="1"/>
            <a:endParaRPr lang="en-GB" dirty="0"/>
          </a:p>
        </p:txBody>
      </p:sp>
      <p:pic>
        <p:nvPicPr>
          <p:cNvPr id="4" name="Picture 2" descr="Image result for ahcps">
            <a:extLst>
              <a:ext uri="{FF2B5EF4-FFF2-40B4-BE49-F238E27FC236}">
                <a16:creationId xmlns:a16="http://schemas.microsoft.com/office/drawing/2014/main" id="{9F511799-FF8A-4572-9252-99F5D8F6E2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60361"/>
            <a:ext cx="1215136" cy="39745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Grievance Procedure Stock Photos - Free &amp; Royalty-Free Stock Photos from  Dreamstime">
            <a:extLst>
              <a:ext uri="{FF2B5EF4-FFF2-40B4-BE49-F238E27FC236}">
                <a16:creationId xmlns:a16="http://schemas.microsoft.com/office/drawing/2014/main" id="{E8ACB73B-0977-846A-45B4-B7ECEE92D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894" y="943853"/>
            <a:ext cx="1885950" cy="136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791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4D82-2178-49C6-A450-07CFDA93BBC4}"/>
              </a:ext>
            </a:extLst>
          </p:cNvPr>
          <p:cNvSpPr>
            <a:spLocks noGrp="1"/>
          </p:cNvSpPr>
          <p:nvPr>
            <p:ph type="title"/>
          </p:nvPr>
        </p:nvSpPr>
        <p:spPr/>
        <p:txBody>
          <a:bodyPr/>
          <a:lstStyle/>
          <a:p>
            <a:r>
              <a:rPr lang="en-GB" dirty="0"/>
              <a:t>Grievance</a:t>
            </a:r>
          </a:p>
        </p:txBody>
      </p:sp>
      <p:sp>
        <p:nvSpPr>
          <p:cNvPr id="3" name="Content Placeholder 2">
            <a:extLst>
              <a:ext uri="{FF2B5EF4-FFF2-40B4-BE49-F238E27FC236}">
                <a16:creationId xmlns:a16="http://schemas.microsoft.com/office/drawing/2014/main" id="{D1E46F05-DCA6-43FF-A487-BB8481F7F9A1}"/>
              </a:ext>
            </a:extLst>
          </p:cNvPr>
          <p:cNvSpPr>
            <a:spLocks noGrp="1"/>
          </p:cNvSpPr>
          <p:nvPr>
            <p:ph idx="1"/>
          </p:nvPr>
        </p:nvSpPr>
        <p:spPr/>
        <p:txBody>
          <a:bodyPr/>
          <a:lstStyle/>
          <a:p>
            <a:r>
              <a:rPr lang="en-GB" dirty="0"/>
              <a:t>Mediation officer shall investigate the matter and mediate between the parties with a view to resolve issue.</a:t>
            </a:r>
          </a:p>
          <a:p>
            <a:r>
              <a:rPr lang="en-GB" dirty="0"/>
              <a:t>Where not possible mediator will make a recommendation</a:t>
            </a:r>
          </a:p>
        </p:txBody>
      </p:sp>
      <p:pic>
        <p:nvPicPr>
          <p:cNvPr id="4" name="Picture 2" descr="Image result for ahcps">
            <a:extLst>
              <a:ext uri="{FF2B5EF4-FFF2-40B4-BE49-F238E27FC236}">
                <a16:creationId xmlns:a16="http://schemas.microsoft.com/office/drawing/2014/main" id="{E919840A-0555-46F7-8526-7358A8A911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18" t="41158" r="12100" b="40047"/>
          <a:stretch/>
        </p:blipFill>
        <p:spPr bwMode="auto">
          <a:xfrm>
            <a:off x="6785866" y="4975948"/>
            <a:ext cx="1215136" cy="38186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ole of mediation in international disputes - iPleaders">
            <a:extLst>
              <a:ext uri="{FF2B5EF4-FFF2-40B4-BE49-F238E27FC236}">
                <a16:creationId xmlns:a16="http://schemas.microsoft.com/office/drawing/2014/main" id="{FB05DD4C-0DF0-A10F-D377-6C59FF729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23" y="3864056"/>
            <a:ext cx="2121694" cy="12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6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4" name="Straight Connector 1043">
            <a:extLst>
              <a:ext uri="{FF2B5EF4-FFF2-40B4-BE49-F238E27FC236}">
                <a16:creationId xmlns:a16="http://schemas.microsoft.com/office/drawing/2014/main" id="{7F4B7D03-2D63-EBF7-BF1F-A17FEC01EC59}"/>
              </a:ext>
            </a:extLst>
          </p:cNvPr>
          <p:cNvCxnSpPr>
            <a:cxnSpLocks/>
            <a:stCxn id="3" idx="2"/>
            <a:endCxn id="15" idx="1"/>
          </p:cNvCxnSpPr>
          <p:nvPr/>
        </p:nvCxnSpPr>
        <p:spPr>
          <a:xfrm>
            <a:off x="4591665" y="2325475"/>
            <a:ext cx="2422736" cy="3641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423710-E031-D7A8-B2EB-DC35893B27FE}"/>
              </a:ext>
            </a:extLst>
          </p:cNvPr>
          <p:cNvCxnSpPr>
            <a:cxnSpLocks/>
            <a:stCxn id="16" idx="2"/>
          </p:cNvCxnSpPr>
          <p:nvPr/>
        </p:nvCxnSpPr>
        <p:spPr>
          <a:xfrm>
            <a:off x="4591665" y="3637737"/>
            <a:ext cx="25674" cy="18598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650973C7-190B-2F05-5688-4E6BE2414322}"/>
              </a:ext>
            </a:extLst>
          </p:cNvPr>
          <p:cNvCxnSpPr>
            <a:cxnSpLocks/>
          </p:cNvCxnSpPr>
          <p:nvPr/>
        </p:nvCxnSpPr>
        <p:spPr>
          <a:xfrm>
            <a:off x="7830015" y="1968456"/>
            <a:ext cx="49813" cy="3001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0E4F33-7E64-095A-74C5-2706305711F2}"/>
              </a:ext>
            </a:extLst>
          </p:cNvPr>
          <p:cNvCxnSpPr>
            <a:stCxn id="8" idx="2"/>
          </p:cNvCxnSpPr>
          <p:nvPr/>
        </p:nvCxnSpPr>
        <p:spPr>
          <a:xfrm>
            <a:off x="1315701" y="2293666"/>
            <a:ext cx="81990" cy="3325503"/>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34E8A3E-8A01-F36F-EE57-4C56A26207B8}"/>
              </a:ext>
            </a:extLst>
          </p:cNvPr>
          <p:cNvSpPr/>
          <p:nvPr/>
        </p:nvSpPr>
        <p:spPr>
          <a:xfrm>
            <a:off x="3007889" y="1111544"/>
            <a:ext cx="3167552" cy="1213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National Executive Committee</a:t>
            </a:r>
          </a:p>
          <a:p>
            <a:pPr algn="ctr"/>
            <a:r>
              <a:rPr lang="en-IE" sz="1400" i="1" dirty="0"/>
              <a:t>Chair – Trevor Noonan</a:t>
            </a:r>
            <a:br>
              <a:rPr lang="en-IE" sz="1400" i="1" dirty="0"/>
            </a:br>
            <a:r>
              <a:rPr lang="en-IE" sz="1400" i="1" dirty="0"/>
              <a:t>Vice-Chair – Orla McBreen</a:t>
            </a:r>
          </a:p>
          <a:p>
            <a:pPr algn="ctr"/>
            <a:r>
              <a:rPr lang="en-IE" sz="1400" i="1" dirty="0"/>
              <a:t>Treasurer – Bernard O’Shea</a:t>
            </a:r>
          </a:p>
          <a:p>
            <a:pPr algn="ctr"/>
            <a:r>
              <a:rPr lang="en-IE" sz="1400" i="1" dirty="0"/>
              <a:t>14 x Ordinary Members</a:t>
            </a:r>
          </a:p>
        </p:txBody>
      </p:sp>
      <p:sp>
        <p:nvSpPr>
          <p:cNvPr id="6" name="Rectangle 5">
            <a:extLst>
              <a:ext uri="{FF2B5EF4-FFF2-40B4-BE49-F238E27FC236}">
                <a16:creationId xmlns:a16="http://schemas.microsoft.com/office/drawing/2014/main" id="{0F7AFBA1-36AB-6D9F-AF62-6F838682B426}"/>
              </a:ext>
            </a:extLst>
          </p:cNvPr>
          <p:cNvSpPr/>
          <p:nvPr/>
        </p:nvSpPr>
        <p:spPr>
          <a:xfrm>
            <a:off x="3537218" y="3960074"/>
            <a:ext cx="2127886" cy="833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rgbClr val="FFFF00"/>
                </a:solidFill>
              </a:rPr>
              <a:t>Members</a:t>
            </a:r>
          </a:p>
        </p:txBody>
      </p:sp>
      <p:sp>
        <p:nvSpPr>
          <p:cNvPr id="8" name="Rectangle 7">
            <a:extLst>
              <a:ext uri="{FF2B5EF4-FFF2-40B4-BE49-F238E27FC236}">
                <a16:creationId xmlns:a16="http://schemas.microsoft.com/office/drawing/2014/main" id="{2B3BA95C-B2B3-7798-C6C0-696875ACB57E}"/>
              </a:ext>
            </a:extLst>
          </p:cNvPr>
          <p:cNvSpPr/>
          <p:nvPr/>
        </p:nvSpPr>
        <p:spPr>
          <a:xfrm>
            <a:off x="559617" y="1597680"/>
            <a:ext cx="1512168" cy="69598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Full-Time Officials</a:t>
            </a:r>
          </a:p>
        </p:txBody>
      </p:sp>
      <p:sp>
        <p:nvSpPr>
          <p:cNvPr id="9" name="Rectangle 8">
            <a:extLst>
              <a:ext uri="{FF2B5EF4-FFF2-40B4-BE49-F238E27FC236}">
                <a16:creationId xmlns:a16="http://schemas.microsoft.com/office/drawing/2014/main" id="{221D0D7B-4810-7994-D885-E90B443227A7}"/>
              </a:ext>
            </a:extLst>
          </p:cNvPr>
          <p:cNvSpPr/>
          <p:nvPr/>
        </p:nvSpPr>
        <p:spPr>
          <a:xfrm>
            <a:off x="173555" y="2641659"/>
            <a:ext cx="2448272" cy="174522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General Secretary</a:t>
            </a:r>
          </a:p>
          <a:p>
            <a:pPr algn="ctr"/>
            <a:r>
              <a:rPr lang="en-IE" sz="1400" dirty="0"/>
              <a:t>Ciaran Rohan</a:t>
            </a:r>
          </a:p>
          <a:p>
            <a:pPr algn="ctr"/>
            <a:r>
              <a:rPr lang="en-IE" sz="1400" b="1" dirty="0"/>
              <a:t>Deputy General Secretary</a:t>
            </a:r>
          </a:p>
          <a:p>
            <a:pPr algn="ctr"/>
            <a:r>
              <a:rPr lang="en-IE" sz="1400" dirty="0"/>
              <a:t>Paul Malone</a:t>
            </a:r>
          </a:p>
          <a:p>
            <a:pPr algn="ctr"/>
            <a:r>
              <a:rPr lang="en-IE" sz="1400" b="1" dirty="0"/>
              <a:t>Assistant General Secretary</a:t>
            </a:r>
          </a:p>
          <a:p>
            <a:pPr algn="ctr"/>
            <a:r>
              <a:rPr lang="en-IE" sz="1400" dirty="0"/>
              <a:t>Billy Thompson</a:t>
            </a:r>
          </a:p>
          <a:p>
            <a:pPr algn="ctr"/>
            <a:r>
              <a:rPr lang="en-IE" sz="1400" b="1" dirty="0"/>
              <a:t>Industrial Relations Organiser</a:t>
            </a:r>
          </a:p>
          <a:p>
            <a:pPr algn="ctr"/>
            <a:r>
              <a:rPr lang="en-IE" sz="1400" dirty="0"/>
              <a:t>Larry Dunne</a:t>
            </a:r>
          </a:p>
        </p:txBody>
      </p:sp>
      <p:sp>
        <p:nvSpPr>
          <p:cNvPr id="11" name="Rectangle 10">
            <a:extLst>
              <a:ext uri="{FF2B5EF4-FFF2-40B4-BE49-F238E27FC236}">
                <a16:creationId xmlns:a16="http://schemas.microsoft.com/office/drawing/2014/main" id="{16BF413B-F60B-FCD6-5F29-E39151B084C3}"/>
              </a:ext>
            </a:extLst>
          </p:cNvPr>
          <p:cNvSpPr/>
          <p:nvPr/>
        </p:nvSpPr>
        <p:spPr>
          <a:xfrm>
            <a:off x="612980" y="4657202"/>
            <a:ext cx="1676148" cy="69598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Administration Staff</a:t>
            </a:r>
          </a:p>
        </p:txBody>
      </p:sp>
      <p:sp>
        <p:nvSpPr>
          <p:cNvPr id="12" name="Rectangle 11">
            <a:extLst>
              <a:ext uri="{FF2B5EF4-FFF2-40B4-BE49-F238E27FC236}">
                <a16:creationId xmlns:a16="http://schemas.microsoft.com/office/drawing/2014/main" id="{B7E14BAB-A047-5A79-83CD-CDF4DB449BCA}"/>
              </a:ext>
            </a:extLst>
          </p:cNvPr>
          <p:cNvSpPr/>
          <p:nvPr/>
        </p:nvSpPr>
        <p:spPr>
          <a:xfrm>
            <a:off x="173555" y="5545816"/>
            <a:ext cx="2448272" cy="101907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Executive Assistant</a:t>
            </a:r>
          </a:p>
          <a:p>
            <a:pPr algn="ctr"/>
            <a:r>
              <a:rPr lang="en-IE" sz="1400" dirty="0"/>
              <a:t>Jackie Lacey</a:t>
            </a:r>
          </a:p>
          <a:p>
            <a:pPr algn="ctr"/>
            <a:r>
              <a:rPr lang="en-IE" sz="1400" b="1" dirty="0"/>
              <a:t>Administrator</a:t>
            </a:r>
          </a:p>
          <a:p>
            <a:pPr algn="ctr"/>
            <a:r>
              <a:rPr lang="en-IE" sz="1400" dirty="0"/>
              <a:t>Jennifer Farrelly-Clarke</a:t>
            </a:r>
          </a:p>
        </p:txBody>
      </p:sp>
      <p:sp>
        <p:nvSpPr>
          <p:cNvPr id="13" name="Rectangle 12">
            <a:extLst>
              <a:ext uri="{FF2B5EF4-FFF2-40B4-BE49-F238E27FC236}">
                <a16:creationId xmlns:a16="http://schemas.microsoft.com/office/drawing/2014/main" id="{8CC979E2-B247-32A1-8163-98E625E4CD4F}"/>
              </a:ext>
            </a:extLst>
          </p:cNvPr>
          <p:cNvSpPr/>
          <p:nvPr/>
        </p:nvSpPr>
        <p:spPr>
          <a:xfrm>
            <a:off x="7040868" y="2566079"/>
            <a:ext cx="1627796" cy="8938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Annual Delegate Conference</a:t>
            </a:r>
          </a:p>
        </p:txBody>
      </p:sp>
      <p:sp>
        <p:nvSpPr>
          <p:cNvPr id="14" name="Rectangle 13">
            <a:extLst>
              <a:ext uri="{FF2B5EF4-FFF2-40B4-BE49-F238E27FC236}">
                <a16:creationId xmlns:a16="http://schemas.microsoft.com/office/drawing/2014/main" id="{A04EEDD3-2883-C811-7F8C-554AE492B5ED}"/>
              </a:ext>
            </a:extLst>
          </p:cNvPr>
          <p:cNvSpPr/>
          <p:nvPr/>
        </p:nvSpPr>
        <p:spPr>
          <a:xfrm>
            <a:off x="7014401" y="4057518"/>
            <a:ext cx="1627797" cy="89381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Standing Orders Committee</a:t>
            </a:r>
            <a:endParaRPr lang="en-IE" sz="1600" dirty="0"/>
          </a:p>
        </p:txBody>
      </p:sp>
      <p:sp>
        <p:nvSpPr>
          <p:cNvPr id="15" name="Rectangle 14">
            <a:extLst>
              <a:ext uri="{FF2B5EF4-FFF2-40B4-BE49-F238E27FC236}">
                <a16:creationId xmlns:a16="http://schemas.microsoft.com/office/drawing/2014/main" id="{4670E865-7E5F-181A-6828-7A08427801EF}"/>
              </a:ext>
            </a:extLst>
          </p:cNvPr>
          <p:cNvSpPr/>
          <p:nvPr/>
        </p:nvSpPr>
        <p:spPr>
          <a:xfrm>
            <a:off x="7014401" y="5619169"/>
            <a:ext cx="1627796" cy="695986"/>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Consultative Council</a:t>
            </a:r>
          </a:p>
        </p:txBody>
      </p:sp>
      <p:sp>
        <p:nvSpPr>
          <p:cNvPr id="16" name="Rectangle 15">
            <a:extLst>
              <a:ext uri="{FF2B5EF4-FFF2-40B4-BE49-F238E27FC236}">
                <a16:creationId xmlns:a16="http://schemas.microsoft.com/office/drawing/2014/main" id="{A73DE363-A2DB-A21A-744E-655802566243}"/>
              </a:ext>
            </a:extLst>
          </p:cNvPr>
          <p:cNvSpPr/>
          <p:nvPr/>
        </p:nvSpPr>
        <p:spPr>
          <a:xfrm>
            <a:off x="3777767" y="2547223"/>
            <a:ext cx="1627796" cy="1090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Local Branches x 50 - </a:t>
            </a:r>
            <a:r>
              <a:rPr lang="en-IE" sz="1600" dirty="0"/>
              <a:t>Branch Officers and Committees</a:t>
            </a:r>
          </a:p>
        </p:txBody>
      </p:sp>
      <p:cxnSp>
        <p:nvCxnSpPr>
          <p:cNvPr id="18" name="Straight Connector 17">
            <a:extLst>
              <a:ext uri="{FF2B5EF4-FFF2-40B4-BE49-F238E27FC236}">
                <a16:creationId xmlns:a16="http://schemas.microsoft.com/office/drawing/2014/main" id="{8AF8AC79-8BDF-F98B-93D9-98B84C84EF04}"/>
              </a:ext>
            </a:extLst>
          </p:cNvPr>
          <p:cNvCxnSpPr>
            <a:cxnSpLocks/>
            <a:stCxn id="3" idx="1"/>
            <a:endCxn id="8" idx="3"/>
          </p:cNvCxnSpPr>
          <p:nvPr/>
        </p:nvCxnSpPr>
        <p:spPr>
          <a:xfrm flipH="1">
            <a:off x="2071785" y="1718510"/>
            <a:ext cx="936104" cy="22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7E727D-4FC5-6674-1EB0-43ADB762EE7C}"/>
              </a:ext>
            </a:extLst>
          </p:cNvPr>
          <p:cNvCxnSpPr>
            <a:cxnSpLocks/>
            <a:stCxn id="3" idx="2"/>
            <a:endCxn id="16" idx="0"/>
          </p:cNvCxnSpPr>
          <p:nvPr/>
        </p:nvCxnSpPr>
        <p:spPr>
          <a:xfrm>
            <a:off x="4591665" y="2325475"/>
            <a:ext cx="0" cy="221748"/>
          </a:xfrm>
          <a:prstGeom prst="line">
            <a:avLst/>
          </a:prstGeom>
        </p:spPr>
        <p:style>
          <a:lnRef idx="1">
            <a:schemeClr val="accent1"/>
          </a:lnRef>
          <a:fillRef idx="0">
            <a:schemeClr val="accent1"/>
          </a:fillRef>
          <a:effectRef idx="0">
            <a:schemeClr val="accent1"/>
          </a:effectRef>
          <a:fontRef idx="minor">
            <a:schemeClr val="tx1"/>
          </a:fontRef>
        </p:style>
      </p:cxnSp>
      <p:sp>
        <p:nvSpPr>
          <p:cNvPr id="1046" name="Rectangle 1045">
            <a:extLst>
              <a:ext uri="{FF2B5EF4-FFF2-40B4-BE49-F238E27FC236}">
                <a16:creationId xmlns:a16="http://schemas.microsoft.com/office/drawing/2014/main" id="{EB7097D7-CE5D-A8A9-50FB-77157D3C9132}"/>
              </a:ext>
            </a:extLst>
          </p:cNvPr>
          <p:cNvSpPr/>
          <p:nvPr/>
        </p:nvSpPr>
        <p:spPr>
          <a:xfrm>
            <a:off x="2289128" y="103190"/>
            <a:ext cx="6603352" cy="725257"/>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Image result for ahcps"/>
          <p:cNvPicPr>
            <a:picLocks noChangeAspect="1" noChangeArrowheads="1"/>
          </p:cNvPicPr>
          <p:nvPr/>
        </p:nvPicPr>
        <p:blipFill rotWithShape="1">
          <a:blip r:embed="rId3">
            <a:extLst>
              <a:ext uri="{28A0092B-C50C-407E-A947-70E740481C1C}">
                <a14:useLocalDpi xmlns:a14="http://schemas.microsoft.com/office/drawing/2010/main" val="0"/>
              </a:ext>
            </a:extLst>
          </a:blip>
          <a:srcRect l="12718" t="41158" r="12100" b="40047"/>
          <a:stretch/>
        </p:blipFill>
        <p:spPr bwMode="auto">
          <a:xfrm>
            <a:off x="2367132" y="284358"/>
            <a:ext cx="1728452" cy="406678"/>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a:extLst>
              <a:ext uri="{FF2B5EF4-FFF2-40B4-BE49-F238E27FC236}">
                <a16:creationId xmlns:a16="http://schemas.microsoft.com/office/drawing/2014/main" id="{EE9D1D23-1673-6BB0-ADEA-DC5AC1FE69FC}"/>
              </a:ext>
            </a:extLst>
          </p:cNvPr>
          <p:cNvSpPr txBox="1"/>
          <p:nvPr/>
        </p:nvSpPr>
        <p:spPr>
          <a:xfrm>
            <a:off x="4116932" y="124054"/>
            <a:ext cx="4706930" cy="646331"/>
          </a:xfrm>
          <a:prstGeom prst="rect">
            <a:avLst/>
          </a:prstGeom>
          <a:noFill/>
        </p:spPr>
        <p:txBody>
          <a:bodyPr wrap="none" rtlCol="0">
            <a:spAutoFit/>
          </a:bodyPr>
          <a:lstStyle/>
          <a:p>
            <a:r>
              <a:rPr lang="en-IE" sz="3600" dirty="0">
                <a:solidFill>
                  <a:schemeClr val="accent5">
                    <a:lumMod val="50000"/>
                  </a:schemeClr>
                </a:solidFill>
              </a:rPr>
              <a:t>Structure &amp; Governance</a:t>
            </a:r>
          </a:p>
        </p:txBody>
      </p:sp>
      <p:sp>
        <p:nvSpPr>
          <p:cNvPr id="1038" name="Rectangle 1037">
            <a:extLst>
              <a:ext uri="{FF2B5EF4-FFF2-40B4-BE49-F238E27FC236}">
                <a16:creationId xmlns:a16="http://schemas.microsoft.com/office/drawing/2014/main" id="{89560357-1322-3FBD-6D9A-5A33FAA6815E}"/>
              </a:ext>
            </a:extLst>
          </p:cNvPr>
          <p:cNvSpPr/>
          <p:nvPr/>
        </p:nvSpPr>
        <p:spPr>
          <a:xfrm>
            <a:off x="3777767" y="5149597"/>
            <a:ext cx="1627796" cy="69598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Service Providers</a:t>
            </a:r>
          </a:p>
        </p:txBody>
      </p:sp>
      <p:sp>
        <p:nvSpPr>
          <p:cNvPr id="1082" name="Rectangle 1081">
            <a:extLst>
              <a:ext uri="{FF2B5EF4-FFF2-40B4-BE49-F238E27FC236}">
                <a16:creationId xmlns:a16="http://schemas.microsoft.com/office/drawing/2014/main" id="{A1EC99EF-B73E-36E5-1C17-3E3E3EAA8305}"/>
              </a:ext>
            </a:extLst>
          </p:cNvPr>
          <p:cNvSpPr/>
          <p:nvPr/>
        </p:nvSpPr>
        <p:spPr>
          <a:xfrm>
            <a:off x="3777767" y="6071165"/>
            <a:ext cx="1627796" cy="69598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ICTU and other Affiliations</a:t>
            </a:r>
          </a:p>
        </p:txBody>
      </p:sp>
      <p:sp>
        <p:nvSpPr>
          <p:cNvPr id="1102" name="Rectangle 1101">
            <a:extLst>
              <a:ext uri="{FF2B5EF4-FFF2-40B4-BE49-F238E27FC236}">
                <a16:creationId xmlns:a16="http://schemas.microsoft.com/office/drawing/2014/main" id="{9119056B-49D9-B6F6-DC5E-CAE4025260DA}"/>
              </a:ext>
            </a:extLst>
          </p:cNvPr>
          <p:cNvSpPr/>
          <p:nvPr/>
        </p:nvSpPr>
        <p:spPr>
          <a:xfrm>
            <a:off x="7014401" y="1271601"/>
            <a:ext cx="1627796" cy="8938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t>Constitution and Rules</a:t>
            </a:r>
          </a:p>
        </p:txBody>
      </p:sp>
      <p:cxnSp>
        <p:nvCxnSpPr>
          <p:cNvPr id="1104" name="Straight Connector 1103">
            <a:extLst>
              <a:ext uri="{FF2B5EF4-FFF2-40B4-BE49-F238E27FC236}">
                <a16:creationId xmlns:a16="http://schemas.microsoft.com/office/drawing/2014/main" id="{169A83CF-4E8C-411C-FBEF-A80E174F5AAC}"/>
              </a:ext>
            </a:extLst>
          </p:cNvPr>
          <p:cNvCxnSpPr>
            <a:stCxn id="1102" idx="1"/>
            <a:endCxn id="3" idx="3"/>
          </p:cNvCxnSpPr>
          <p:nvPr/>
        </p:nvCxnSpPr>
        <p:spPr>
          <a:xfrm flipH="1">
            <a:off x="6175441" y="1718509"/>
            <a:ext cx="8389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D2F0E3C3-857C-6FA9-D9E2-95C5D7501ED1}"/>
              </a:ext>
            </a:extLst>
          </p:cNvPr>
          <p:cNvCxnSpPr>
            <a:stCxn id="3" idx="1"/>
          </p:cNvCxnSpPr>
          <p:nvPr/>
        </p:nvCxnSpPr>
        <p:spPr>
          <a:xfrm flipH="1" flipV="1">
            <a:off x="1835696" y="1111544"/>
            <a:ext cx="1172193" cy="606966"/>
          </a:xfrm>
          <a:prstGeom prst="line">
            <a:avLst/>
          </a:prstGeom>
        </p:spPr>
        <p:style>
          <a:lnRef idx="1">
            <a:schemeClr val="accent1"/>
          </a:lnRef>
          <a:fillRef idx="0">
            <a:schemeClr val="accent1"/>
          </a:fillRef>
          <a:effectRef idx="0">
            <a:schemeClr val="accent1"/>
          </a:effectRef>
          <a:fontRef idx="minor">
            <a:schemeClr val="tx1"/>
          </a:fontRef>
        </p:style>
      </p:cxnSp>
      <p:sp>
        <p:nvSpPr>
          <p:cNvPr id="1111" name="Rectangle 1110">
            <a:extLst>
              <a:ext uri="{FF2B5EF4-FFF2-40B4-BE49-F238E27FC236}">
                <a16:creationId xmlns:a16="http://schemas.microsoft.com/office/drawing/2014/main" id="{FBAB4F98-4FED-EAF0-591D-C233478BA07A}"/>
              </a:ext>
            </a:extLst>
          </p:cNvPr>
          <p:cNvSpPr/>
          <p:nvPr/>
        </p:nvSpPr>
        <p:spPr>
          <a:xfrm>
            <a:off x="562782" y="635247"/>
            <a:ext cx="1512168" cy="695986"/>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Trustees</a:t>
            </a:r>
          </a:p>
        </p:txBody>
      </p:sp>
      <p:cxnSp>
        <p:nvCxnSpPr>
          <p:cNvPr id="1113" name="Straight Connector 1112">
            <a:extLst>
              <a:ext uri="{FF2B5EF4-FFF2-40B4-BE49-F238E27FC236}">
                <a16:creationId xmlns:a16="http://schemas.microsoft.com/office/drawing/2014/main" id="{DC5492D5-B860-28F5-E97F-5A6A22E55019}"/>
              </a:ext>
            </a:extLst>
          </p:cNvPr>
          <p:cNvCxnSpPr>
            <a:stCxn id="1082" idx="1"/>
            <a:endCxn id="9" idx="3"/>
          </p:cNvCxnSpPr>
          <p:nvPr/>
        </p:nvCxnSpPr>
        <p:spPr>
          <a:xfrm flipH="1" flipV="1">
            <a:off x="2621827" y="3514272"/>
            <a:ext cx="1155940" cy="29048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537743"/>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2985</TotalTime>
  <Words>4985</Words>
  <Application>Microsoft Office PowerPoint</Application>
  <PresentationFormat>On-screen Show (4:3)</PresentationFormat>
  <Paragraphs>809</Paragraphs>
  <Slides>88</Slides>
  <Notes>19</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88</vt:i4>
      </vt:variant>
    </vt:vector>
  </HeadingPairs>
  <TitlesOfParts>
    <vt:vector size="106" baseType="lpstr">
      <vt:lpstr>Arial</vt:lpstr>
      <vt:lpstr>Brush Script MT</vt:lpstr>
      <vt:lpstr>Calibri</vt:lpstr>
      <vt:lpstr>Calibri Light</vt:lpstr>
      <vt:lpstr>Century Gothic</vt:lpstr>
      <vt:lpstr>Garamond</vt:lpstr>
      <vt:lpstr>Guardian Egyptian Web</vt:lpstr>
      <vt:lpstr>Lato</vt:lpstr>
      <vt:lpstr>Palatino Linotype</vt:lpstr>
      <vt:lpstr>Times New Roman</vt:lpstr>
      <vt:lpstr>Wingdings</vt:lpstr>
      <vt:lpstr>Office Theme</vt:lpstr>
      <vt:lpstr>1_Office Theme</vt:lpstr>
      <vt:lpstr>2_Office Theme</vt:lpstr>
      <vt:lpstr>Retrospect</vt:lpstr>
      <vt:lpstr>Organic</vt:lpstr>
      <vt:lpstr>Gallery</vt:lpstr>
      <vt:lpstr>Chart</vt:lpstr>
      <vt:lpstr>AHCPS  Branch Officer Training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Registrar of Friendly Societies </vt:lpstr>
      <vt:lpstr>Rules and Constitution</vt:lpstr>
      <vt:lpstr>Rules and Constitution</vt:lpstr>
      <vt:lpstr>Rules and Constitution</vt:lpstr>
      <vt:lpstr>Rules and Constitution</vt:lpstr>
      <vt:lpstr>Rules and Constitution</vt:lpstr>
      <vt:lpstr>Rules and Constitution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AHCPS</vt:lpstr>
      <vt:lpstr>My Own Involvement – AHCPS 2010 - 2020</vt:lpstr>
      <vt:lpstr>Involving yourself in the AHCPS</vt:lpstr>
      <vt:lpstr>The AHCPS in your Department</vt:lpstr>
      <vt:lpstr>The AHCPS in your Department</vt:lpstr>
      <vt:lpstr>The Role of a Branch Representative</vt:lpstr>
      <vt:lpstr>Representing Individual Members – Full Time Officials</vt:lpstr>
      <vt:lpstr>Case Scenario 1</vt:lpstr>
      <vt:lpstr>Case Scenario 2</vt:lpstr>
      <vt:lpstr>Case Scenario 3</vt:lpstr>
      <vt:lpstr>Case Scenario 4</vt:lpstr>
      <vt:lpstr>Case Scenario 5</vt:lpstr>
      <vt:lpstr>Case Scenario 6</vt:lpstr>
      <vt:lpstr>Case Scenario 1 –  New Members</vt:lpstr>
      <vt:lpstr>Case Scenario 2 –  Motions - Conference</vt:lpstr>
      <vt:lpstr>Case Scenario 3 – Working From Home</vt:lpstr>
      <vt:lpstr>Case Scenario 4 - Simultaneous AP/PO Representation</vt:lpstr>
      <vt:lpstr>Case Scenario 5 – Higher Scale – Maternity Leave</vt:lpstr>
      <vt:lpstr>Case Scenario 6 – Specific Location Promotion – Mobility Request</vt:lpstr>
      <vt:lpstr>Developing as a Branch Representative</vt:lpstr>
      <vt:lpstr>Developing as a Branch Representative</vt:lpstr>
      <vt:lpstr>Developing as a Branch Representative</vt:lpstr>
      <vt:lpstr>Developing as a Branch Representative</vt:lpstr>
      <vt:lpstr>Developing as a Branch Representative</vt:lpstr>
      <vt:lpstr>Developing as a Branch Representative</vt:lpstr>
      <vt:lpstr>Thank You</vt:lpstr>
      <vt:lpstr>Conciliation &amp; Arbitration Scheme</vt:lpstr>
      <vt:lpstr>Conciliation &amp;Arbitration Scheme</vt:lpstr>
      <vt:lpstr>Conciliation &amp;Arbitration Scheme</vt:lpstr>
      <vt:lpstr>Conciliation &amp;Arbitration Scheme</vt:lpstr>
      <vt:lpstr>Conciliation &amp;Arbitration Scheme</vt:lpstr>
      <vt:lpstr>Conciliation &amp;Arbitration Scheme</vt:lpstr>
      <vt:lpstr>Conciliation &amp;Arbitration Scheme</vt:lpstr>
      <vt:lpstr>Conciliation &amp;Arbitration Scheme</vt:lpstr>
      <vt:lpstr>Issues for Arbitration</vt:lpstr>
      <vt:lpstr>Industrial Action</vt:lpstr>
      <vt:lpstr>State Bodies – Workplace Relations Commission (WRC)</vt:lpstr>
      <vt:lpstr>Labour Court</vt:lpstr>
      <vt:lpstr>Conflict in the Workplace - Personal</vt:lpstr>
      <vt:lpstr>Grievance</vt:lpstr>
      <vt:lpstr>Grievance</vt:lpstr>
      <vt:lpstr>Grievance</vt:lpstr>
      <vt:lpstr>Grievance</vt:lpstr>
      <vt:lpstr>Grievance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 Malone</cp:lastModifiedBy>
  <cp:revision>177</cp:revision>
  <cp:lastPrinted>2022-10-25T16:03:32Z</cp:lastPrinted>
  <dcterms:created xsi:type="dcterms:W3CDTF">2018-07-14T06:44:27Z</dcterms:created>
  <dcterms:modified xsi:type="dcterms:W3CDTF">2023-03-29T19:42:36Z</dcterms:modified>
</cp:coreProperties>
</file>